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3"/>
  </p:notesMasterIdLst>
  <p:handoutMasterIdLst>
    <p:handoutMasterId r:id="rId104"/>
  </p:handoutMasterIdLst>
  <p:sldIdLst>
    <p:sldId id="256" r:id="rId2"/>
    <p:sldId id="470" r:id="rId3"/>
    <p:sldId id="471" r:id="rId4"/>
    <p:sldId id="472" r:id="rId5"/>
    <p:sldId id="473" r:id="rId6"/>
    <p:sldId id="547" r:id="rId7"/>
    <p:sldId id="548" r:id="rId8"/>
    <p:sldId id="474" r:id="rId9"/>
    <p:sldId id="475" r:id="rId10"/>
    <p:sldId id="549" r:id="rId11"/>
    <p:sldId id="476" r:id="rId12"/>
    <p:sldId id="478" r:id="rId13"/>
    <p:sldId id="479" r:id="rId14"/>
    <p:sldId id="480" r:id="rId15"/>
    <p:sldId id="481" r:id="rId16"/>
    <p:sldId id="482" r:id="rId17"/>
    <p:sldId id="483" r:id="rId18"/>
    <p:sldId id="484" r:id="rId19"/>
    <p:sldId id="485" r:id="rId20"/>
    <p:sldId id="486" r:id="rId21"/>
    <p:sldId id="487" r:id="rId22"/>
    <p:sldId id="488" r:id="rId23"/>
    <p:sldId id="489" r:id="rId24"/>
    <p:sldId id="490" r:id="rId25"/>
    <p:sldId id="491" r:id="rId26"/>
    <p:sldId id="492" r:id="rId27"/>
    <p:sldId id="493" r:id="rId28"/>
    <p:sldId id="494" r:id="rId29"/>
    <p:sldId id="495" r:id="rId30"/>
    <p:sldId id="496" r:id="rId31"/>
    <p:sldId id="497" r:id="rId32"/>
    <p:sldId id="498" r:id="rId33"/>
    <p:sldId id="550" r:id="rId34"/>
    <p:sldId id="551" r:id="rId35"/>
    <p:sldId id="552" r:id="rId36"/>
    <p:sldId id="500" r:id="rId37"/>
    <p:sldId id="501" r:id="rId38"/>
    <p:sldId id="502" r:id="rId39"/>
    <p:sldId id="503" r:id="rId40"/>
    <p:sldId id="553" r:id="rId41"/>
    <p:sldId id="554" r:id="rId42"/>
    <p:sldId id="555" r:id="rId43"/>
    <p:sldId id="504" r:id="rId44"/>
    <p:sldId id="556" r:id="rId45"/>
    <p:sldId id="505" r:id="rId46"/>
    <p:sldId id="506" r:id="rId47"/>
    <p:sldId id="557" r:id="rId48"/>
    <p:sldId id="558" r:id="rId49"/>
    <p:sldId id="508" r:id="rId50"/>
    <p:sldId id="510" r:id="rId51"/>
    <p:sldId id="511" r:id="rId52"/>
    <p:sldId id="512" r:id="rId53"/>
    <p:sldId id="513" r:id="rId54"/>
    <p:sldId id="514" r:id="rId55"/>
    <p:sldId id="559" r:id="rId56"/>
    <p:sldId id="515" r:id="rId57"/>
    <p:sldId id="516" r:id="rId58"/>
    <p:sldId id="560" r:id="rId59"/>
    <p:sldId id="517" r:id="rId60"/>
    <p:sldId id="518" r:id="rId61"/>
    <p:sldId id="519" r:id="rId62"/>
    <p:sldId id="520" r:id="rId63"/>
    <p:sldId id="521" r:id="rId64"/>
    <p:sldId id="522" r:id="rId65"/>
    <p:sldId id="561" r:id="rId66"/>
    <p:sldId id="523" r:id="rId67"/>
    <p:sldId id="524" r:id="rId68"/>
    <p:sldId id="525" r:id="rId69"/>
    <p:sldId id="562" r:id="rId70"/>
    <p:sldId id="526" r:id="rId71"/>
    <p:sldId id="527" r:id="rId72"/>
    <p:sldId id="563" r:id="rId73"/>
    <p:sldId id="564" r:id="rId74"/>
    <p:sldId id="528" r:id="rId75"/>
    <p:sldId id="565" r:id="rId76"/>
    <p:sldId id="529" r:id="rId77"/>
    <p:sldId id="530" r:id="rId78"/>
    <p:sldId id="531" r:id="rId79"/>
    <p:sldId id="532" r:id="rId80"/>
    <p:sldId id="533" r:id="rId81"/>
    <p:sldId id="534" r:id="rId82"/>
    <p:sldId id="535" r:id="rId83"/>
    <p:sldId id="536" r:id="rId84"/>
    <p:sldId id="537" r:id="rId85"/>
    <p:sldId id="538" r:id="rId86"/>
    <p:sldId id="566" r:id="rId87"/>
    <p:sldId id="567" r:id="rId88"/>
    <p:sldId id="539" r:id="rId89"/>
    <p:sldId id="568" r:id="rId90"/>
    <p:sldId id="540" r:id="rId91"/>
    <p:sldId id="541" r:id="rId92"/>
    <p:sldId id="569" r:id="rId93"/>
    <p:sldId id="570" r:id="rId94"/>
    <p:sldId id="542" r:id="rId95"/>
    <p:sldId id="571" r:id="rId96"/>
    <p:sldId id="572" r:id="rId97"/>
    <p:sldId id="543" r:id="rId98"/>
    <p:sldId id="544" r:id="rId99"/>
    <p:sldId id="545" r:id="rId100"/>
    <p:sldId id="546" r:id="rId101"/>
    <p:sldId id="385" r:id="rId102"/>
  </p:sldIdLst>
  <p:sldSz cx="9144000" cy="6858000" type="screen4x3"/>
  <p:notesSz cx="6858000" cy="9144000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119">
          <p15:clr>
            <a:srgbClr val="A4A3A4"/>
          </p15:clr>
        </p15:guide>
        <p15:guide id="2" pos="158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4E6"/>
    <a:srgbClr val="FF4C00"/>
    <a:srgbClr val="E84275"/>
    <a:srgbClr val="CDF1FF"/>
    <a:srgbClr val="97E1FF"/>
    <a:srgbClr val="5BD0FF"/>
    <a:srgbClr val="29C2FF"/>
    <a:srgbClr val="11BBFF"/>
    <a:srgbClr val="21C0FF"/>
    <a:srgbClr val="ABE7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425" autoAdjust="0"/>
    <p:restoredTop sz="94213" autoAdjust="0"/>
  </p:normalViewPr>
  <p:slideViewPr>
    <p:cSldViewPr>
      <p:cViewPr>
        <p:scale>
          <a:sx n="75" d="100"/>
          <a:sy n="75" d="100"/>
        </p:scale>
        <p:origin x="-2190" y="-858"/>
      </p:cViewPr>
      <p:guideLst>
        <p:guide orient="horz" pos="119"/>
        <p:guide pos="15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1" d="100"/>
          <a:sy n="81" d="100"/>
        </p:scale>
        <p:origin x="-2958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theme" Target="theme/theme1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notesMaster" Target="notesMasters/notesMaster1.xml"/><Relationship Id="rId108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C39FFA-0F1A-413B-9BFE-941741C2D487}" type="datetimeFigureOut">
              <a:rPr lang="ko-KR" altLang="en-US" smtClean="0"/>
              <a:pPr/>
              <a:t>2015-12-11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4E8097-7531-4C06-8889-FE1FF848364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232961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54C1B5-EB92-45E6-AFCD-6AAB73579DF8}" type="datetimeFigureOut">
              <a:rPr lang="ko-KR" altLang="en-US" smtClean="0"/>
              <a:pPr/>
              <a:t>2015-12-11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1137B9-5383-4519-A69D-AA54E0B9CE3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50550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1137B9-5383-4519-A69D-AA54E0B9CE3B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284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1137B9-5383-4519-A69D-AA54E0B9CE3B}" type="slidenum">
              <a:rPr lang="ko-KR" altLang="en-US" smtClean="0"/>
              <a:pPr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41934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6"/>
          <p:cNvSpPr/>
          <p:nvPr userDrawn="1"/>
        </p:nvSpPr>
        <p:spPr>
          <a:xfrm>
            <a:off x="0" y="5373216"/>
            <a:ext cx="9144000" cy="1484784"/>
          </a:xfrm>
          <a:prstGeom prst="rect">
            <a:avLst/>
          </a:prstGeom>
          <a:solidFill>
            <a:srgbClr val="FF4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pic>
        <p:nvPicPr>
          <p:cNvPr id="1028" name="Picture 4" descr="C:\Users\김현용\Desktop\제호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727" y="260648"/>
            <a:ext cx="1905001" cy="31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2420888"/>
            <a:ext cx="4738413" cy="23422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4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764704"/>
            <a:ext cx="2952381" cy="28952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938121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6"/>
          <p:cNvSpPr/>
          <p:nvPr userDrawn="1"/>
        </p:nvSpPr>
        <p:spPr>
          <a:xfrm>
            <a:off x="-1" y="6165304"/>
            <a:ext cx="9144001" cy="692696"/>
          </a:xfrm>
          <a:prstGeom prst="rect">
            <a:avLst/>
          </a:prstGeom>
          <a:solidFill>
            <a:srgbClr val="FF4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5" name="직사각형 10"/>
          <p:cNvSpPr/>
          <p:nvPr userDrawn="1"/>
        </p:nvSpPr>
        <p:spPr>
          <a:xfrm>
            <a:off x="0" y="6092750"/>
            <a:ext cx="9144000" cy="7255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pic>
        <p:nvPicPr>
          <p:cNvPr id="12" name="Picture 4" descr="C:\Users\김현용\Desktop\제호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272" y="5631234"/>
            <a:ext cx="1905001" cy="31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WordArt 3"/>
          <p:cNvSpPr>
            <a:spLocks noChangeArrowheads="1" noChangeShapeType="1" noTextEdit="1"/>
          </p:cNvSpPr>
          <p:nvPr userDrawn="1"/>
        </p:nvSpPr>
        <p:spPr bwMode="gray">
          <a:xfrm>
            <a:off x="2123728" y="2492896"/>
            <a:ext cx="4724400" cy="609600"/>
          </a:xfrm>
          <a:prstGeom prst="rect">
            <a:avLst/>
          </a:prstGeom>
        </p:spPr>
        <p:txBody>
          <a:bodyPr wrap="none" fromWordArt="1">
            <a:prstTxWarp prst="textDeflate">
              <a:avLst>
                <a:gd name="adj" fmla="val 0"/>
              </a:avLst>
            </a:prstTxWarp>
          </a:bodyPr>
          <a:lstStyle/>
          <a:p>
            <a:pPr algn="ctr">
              <a:defRPr/>
            </a:pPr>
            <a:r>
              <a:rPr lang="en-US" altLang="ko-KR" sz="5400" b="1" kern="10" spc="50" dirty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  <a:latin typeface="Verdana"/>
                <a:cs typeface="+mn-cs"/>
              </a:rPr>
              <a:t>Thank You !</a:t>
            </a:r>
            <a:endParaRPr lang="ko-KR" altLang="en-US" sz="5400" b="1" kern="10" spc="50" dirty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  <a:latin typeface="Verdana"/>
              <a:cs typeface="+mn-cs"/>
            </a:endParaRPr>
          </a:p>
        </p:txBody>
      </p:sp>
      <p:sp>
        <p:nvSpPr>
          <p:cNvPr id="7" name="TextBox 6"/>
          <p:cNvSpPr txBox="1">
            <a:spLocks noChangeArrowheads="1"/>
          </p:cNvSpPr>
          <p:nvPr userDrawn="1"/>
        </p:nvSpPr>
        <p:spPr bwMode="auto">
          <a:xfrm>
            <a:off x="2922240" y="6309320"/>
            <a:ext cx="3158237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altLang="ko-KR" sz="1100" dirty="0" smtClean="0">
                <a:solidFill>
                  <a:schemeClr val="bg1"/>
                </a:solidFill>
                <a:latin typeface="Adobe Kaiti Std R" panose="02020400000000000000" pitchFamily="18" charset="-128"/>
                <a:ea typeface="Adobe Kaiti Std R" panose="02020400000000000000" pitchFamily="18" charset="-128"/>
              </a:rPr>
              <a:t>Copyright© 2013-2015 </a:t>
            </a:r>
            <a:r>
              <a:rPr lang="en-US" altLang="ko-KR" sz="1100" dirty="0" err="1" smtClean="0">
                <a:solidFill>
                  <a:schemeClr val="bg1"/>
                </a:solidFill>
                <a:latin typeface="Adobe Kaiti Std R" panose="02020400000000000000" pitchFamily="18" charset="-128"/>
                <a:ea typeface="Adobe Kaiti Std R" panose="02020400000000000000" pitchFamily="18" charset="-128"/>
              </a:rPr>
              <a:t>Hanbit</a:t>
            </a:r>
            <a:r>
              <a:rPr lang="en-US" altLang="ko-KR" sz="1100" dirty="0" smtClean="0">
                <a:solidFill>
                  <a:schemeClr val="bg1"/>
                </a:solidFill>
                <a:latin typeface="Adobe Kaiti Std R" panose="02020400000000000000" pitchFamily="18" charset="-128"/>
                <a:ea typeface="Adobe Kaiti Std R" panose="02020400000000000000" pitchFamily="18" charset="-128"/>
              </a:rPr>
              <a:t> Academy, Inc.</a:t>
            </a:r>
          </a:p>
          <a:p>
            <a:pPr algn="ctr" eaLnBrk="1" hangingPunct="1">
              <a:defRPr/>
            </a:pPr>
            <a:r>
              <a:rPr lang="en-US" altLang="ko-KR" sz="1100" dirty="0" smtClean="0">
                <a:solidFill>
                  <a:schemeClr val="bg1"/>
                </a:solidFill>
                <a:latin typeface="Adobe Kaiti Std R" panose="02020400000000000000" pitchFamily="18" charset="-128"/>
                <a:ea typeface="Adobe Kaiti Std R" panose="02020400000000000000" pitchFamily="18" charset="-128"/>
              </a:rPr>
              <a:t>All rights reserved.</a:t>
            </a:r>
            <a:endParaRPr lang="ko-KR" altLang="ko-KR" sz="1100" dirty="0" smtClean="0">
              <a:solidFill>
                <a:schemeClr val="bg1"/>
              </a:solidFill>
              <a:latin typeface="Adobe Kaiti Std R" panose="02020400000000000000" pitchFamily="18" charset="-128"/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7532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저작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29" descr="쿡북로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459141" y="485909"/>
            <a:ext cx="1216025" cy="322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6"/>
          <p:cNvSpPr txBox="1">
            <a:spLocks noChangeArrowheads="1"/>
          </p:cNvSpPr>
          <p:nvPr userDrawn="1"/>
        </p:nvSpPr>
        <p:spPr bwMode="auto">
          <a:xfrm>
            <a:off x="612452" y="981075"/>
            <a:ext cx="7991475" cy="461665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400" dirty="0" smtClean="0">
                <a:latin typeface="HY견고딕" pitchFamily="18" charset="-127"/>
                <a:ea typeface="HY견고딕" pitchFamily="18" charset="-127"/>
              </a:rPr>
              <a:t>IT</a:t>
            </a:r>
            <a:r>
              <a:rPr kumimoji="0" lang="en-US" altLang="ko-KR" sz="2400" baseline="0" dirty="0" smtClean="0">
                <a:latin typeface="HY견고딕" pitchFamily="18" charset="-127"/>
                <a:ea typeface="HY견고딕" pitchFamily="18" charset="-127"/>
              </a:rPr>
              <a:t> </a:t>
            </a:r>
            <a:r>
              <a:rPr kumimoji="0" lang="en-US" altLang="ko-KR" sz="2400" baseline="0" dirty="0" err="1" smtClean="0">
                <a:latin typeface="HY견고딕" pitchFamily="18" charset="-127"/>
                <a:ea typeface="HY견고딕" pitchFamily="18" charset="-127"/>
              </a:rPr>
              <a:t>CookBook</a:t>
            </a:r>
            <a:r>
              <a:rPr kumimoji="0" lang="en-US" altLang="ko-KR" sz="2400" baseline="0" dirty="0" smtClean="0">
                <a:latin typeface="HY견고딕" pitchFamily="18" charset="-127"/>
                <a:ea typeface="HY견고딕" pitchFamily="18" charset="-127"/>
              </a:rPr>
              <a:t>, Just Java</a:t>
            </a:r>
            <a:endParaRPr kumimoji="0" lang="de-DE" altLang="ko-KR" sz="1800" dirty="0" smtClean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4" name="TextBox 7"/>
          <p:cNvSpPr txBox="1"/>
          <p:nvPr userDrawn="1"/>
        </p:nvSpPr>
        <p:spPr>
          <a:xfrm>
            <a:off x="612453" y="1700213"/>
            <a:ext cx="7991475" cy="157581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vl="1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solidFill>
                <a:srgbClr val="222222"/>
              </a:solidFill>
              <a:ea typeface="맑은 고딕" pitchFamily="50" charset="-127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4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 pitchFamily="50" charset="-127"/>
              </a:rPr>
              <a:t>[</a:t>
            </a:r>
            <a:r>
              <a:rPr kumimoji="0" lang="ko-KR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 pitchFamily="50" charset="-127"/>
              </a:rPr>
              <a:t>강의교안 이용 안내</a:t>
            </a:r>
            <a:r>
              <a:rPr kumimoji="0" lang="en-US" altLang="ko-KR" sz="14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 pitchFamily="50" charset="-127"/>
              </a:rPr>
              <a:t>]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ea typeface="맑은 고딕" pitchFamily="50" charset="-127"/>
            </a:endParaRPr>
          </a:p>
          <a:p>
            <a:pPr marL="171450" indent="-17145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400" dirty="0">
                <a:ea typeface="맑은 고딕" pitchFamily="50" charset="-127"/>
              </a:rPr>
              <a:t>본 강의교안의 저작권은 </a:t>
            </a:r>
            <a:r>
              <a:rPr kumimoji="0" lang="ko-KR" altLang="en-US" sz="1400" dirty="0" err="1" smtClean="0">
                <a:ea typeface="맑은 고딕" pitchFamily="50" charset="-127"/>
              </a:rPr>
              <a:t>한빛아카데미</a:t>
            </a:r>
            <a:r>
              <a:rPr kumimoji="0" lang="ko-KR" altLang="en-US" sz="1400" dirty="0" smtClean="0">
                <a:ea typeface="맑은 고딕" pitchFamily="50" charset="-127"/>
              </a:rPr>
              <a:t>㈜</a:t>
            </a:r>
            <a:r>
              <a:rPr kumimoji="0" lang="ko-KR" altLang="en-US" sz="1400" dirty="0">
                <a:ea typeface="맑은 고딕" pitchFamily="50" charset="-127"/>
              </a:rPr>
              <a:t>에 있습니다</a:t>
            </a:r>
            <a:r>
              <a:rPr kumimoji="0" lang="en-US" altLang="ko-KR" sz="1400" dirty="0">
                <a:ea typeface="맑은 고딕" pitchFamily="50" charset="-127"/>
              </a:rPr>
              <a:t>.</a:t>
            </a:r>
            <a:r>
              <a:rPr kumimoji="0" lang="ko-KR" altLang="en-US" sz="1400" dirty="0">
                <a:solidFill>
                  <a:srgbClr val="222222"/>
                </a:solidFill>
                <a:ea typeface="맑은 고딕" pitchFamily="50" charset="-127"/>
              </a:rPr>
              <a:t> </a:t>
            </a:r>
            <a:endParaRPr kumimoji="0" lang="en-US" altLang="ko-KR" sz="1400" dirty="0">
              <a:solidFill>
                <a:srgbClr val="222222"/>
              </a:solidFill>
              <a:ea typeface="맑은 고딕" pitchFamily="50" charset="-127"/>
            </a:endParaRPr>
          </a:p>
          <a:p>
            <a:pPr marL="171450" indent="-17145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이 자료를 무단으로 전제하거나 배포할 경우 저작권법 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136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조에 의거하여 최고 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5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년 이하의 </a:t>
            </a:r>
            <a:r>
              <a:rPr kumimoji="0" lang="ko-KR" altLang="en-US" sz="1400" u="sng" dirty="0" smtClean="0">
                <a:solidFill>
                  <a:srgbClr val="222222"/>
                </a:solidFill>
                <a:ea typeface="맑은 고딕" pitchFamily="50" charset="-127"/>
              </a:rPr>
              <a:t>징역</a:t>
            </a:r>
            <a:r>
              <a:rPr kumimoji="0" lang="en-US" altLang="ko-KR" sz="1400" u="sng" dirty="0" smtClean="0">
                <a:solidFill>
                  <a:srgbClr val="222222"/>
                </a:solidFill>
                <a:ea typeface="맑은 고딕" pitchFamily="50" charset="-127"/>
              </a:rPr>
              <a:t> 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또는 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5</a:t>
            </a:r>
            <a:r>
              <a:rPr kumimoji="0" lang="ko-KR" altLang="en-US" sz="1400" u="sng" dirty="0" err="1">
                <a:solidFill>
                  <a:srgbClr val="222222"/>
                </a:solidFill>
                <a:ea typeface="맑은 고딕" pitchFamily="50" charset="-127"/>
              </a:rPr>
              <a:t>천만원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 이하의 벌금에 처할 수 있고 이를 병과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(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倂科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)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할 수도 있습니다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.</a:t>
            </a:r>
          </a:p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 dirty="0">
              <a:ea typeface="맑은 고딕" pitchFamily="50" charset="-127"/>
            </a:endParaRPr>
          </a:p>
        </p:txBody>
      </p:sp>
      <p:sp>
        <p:nvSpPr>
          <p:cNvPr id="5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rgbClr val="FF4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</p:spTree>
    <p:extLst>
      <p:ext uri="{BB962C8B-B14F-4D97-AF65-F5344CB8AC3E}">
        <p14:creationId xmlns:p14="http://schemas.microsoft.com/office/powerpoint/2010/main" val="33801440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저작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29" descr="쿡북로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459141" y="485909"/>
            <a:ext cx="1216025" cy="322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6"/>
          <p:cNvSpPr txBox="1">
            <a:spLocks noChangeArrowheads="1"/>
          </p:cNvSpPr>
          <p:nvPr userDrawn="1"/>
        </p:nvSpPr>
        <p:spPr bwMode="auto">
          <a:xfrm>
            <a:off x="612452" y="981075"/>
            <a:ext cx="7991475" cy="461665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400" dirty="0" smtClean="0">
                <a:latin typeface="HY견고딕" pitchFamily="18" charset="-127"/>
                <a:ea typeface="HY견고딕" pitchFamily="18" charset="-127"/>
              </a:rPr>
              <a:t>IT</a:t>
            </a:r>
            <a:r>
              <a:rPr kumimoji="0" lang="en-US" altLang="ko-KR" sz="2400" baseline="0" dirty="0" smtClean="0">
                <a:latin typeface="HY견고딕" pitchFamily="18" charset="-127"/>
                <a:ea typeface="HY견고딕" pitchFamily="18" charset="-127"/>
              </a:rPr>
              <a:t> </a:t>
            </a:r>
            <a:r>
              <a:rPr kumimoji="0" lang="en-US" altLang="ko-KR" sz="2400" baseline="0" dirty="0" err="1" smtClean="0">
                <a:latin typeface="HY견고딕" pitchFamily="18" charset="-127"/>
                <a:ea typeface="HY견고딕" pitchFamily="18" charset="-127"/>
              </a:rPr>
              <a:t>CookBook</a:t>
            </a:r>
            <a:r>
              <a:rPr kumimoji="0" lang="en-US" altLang="ko-KR" sz="2400" baseline="0" dirty="0" smtClean="0">
                <a:latin typeface="HY견고딕" pitchFamily="18" charset="-127"/>
                <a:ea typeface="HY견고딕" pitchFamily="18" charset="-127"/>
              </a:rPr>
              <a:t>, </a:t>
            </a:r>
            <a:r>
              <a:rPr kumimoji="0" lang="ko-KR" altLang="en-US" sz="2400" baseline="0" dirty="0" smtClean="0">
                <a:latin typeface="HY견고딕" pitchFamily="18" charset="-127"/>
                <a:ea typeface="HY견고딕" pitchFamily="18" charset="-127"/>
              </a:rPr>
              <a:t>컴퓨터 아키텍처 </a:t>
            </a:r>
            <a:r>
              <a:rPr kumimoji="0" lang="en-US" altLang="ko-KR" sz="1800" baseline="0" dirty="0" smtClean="0">
                <a:latin typeface="HY견고딕" pitchFamily="18" charset="-127"/>
                <a:ea typeface="HY견고딕" pitchFamily="18" charset="-127"/>
              </a:rPr>
              <a:t>: </a:t>
            </a:r>
            <a:r>
              <a:rPr kumimoji="0" lang="ko-KR" altLang="en-US" sz="1800" baseline="0" dirty="0" smtClean="0">
                <a:latin typeface="HY견고딕" pitchFamily="18" charset="-127"/>
                <a:ea typeface="HY견고딕" pitchFamily="18" charset="-127"/>
              </a:rPr>
              <a:t>컴퓨터 구조 및 동작 원리</a:t>
            </a:r>
            <a:endParaRPr kumimoji="0" lang="de-DE" altLang="ko-KR" sz="1800" dirty="0" smtClean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4" name="TextBox 7"/>
          <p:cNvSpPr txBox="1"/>
          <p:nvPr userDrawn="1"/>
        </p:nvSpPr>
        <p:spPr>
          <a:xfrm>
            <a:off x="612453" y="1700213"/>
            <a:ext cx="7991475" cy="157581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vl="1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solidFill>
                <a:srgbClr val="222222"/>
              </a:solidFill>
              <a:ea typeface="맑은 고딕" pitchFamily="50" charset="-127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4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 pitchFamily="50" charset="-127"/>
              </a:rPr>
              <a:t>[</a:t>
            </a:r>
            <a:r>
              <a:rPr kumimoji="0" lang="ko-KR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 pitchFamily="50" charset="-127"/>
              </a:rPr>
              <a:t>강의교안 이용 안내</a:t>
            </a:r>
            <a:r>
              <a:rPr kumimoji="0" lang="en-US" altLang="ko-KR" sz="14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 pitchFamily="50" charset="-127"/>
              </a:rPr>
              <a:t>]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ea typeface="맑은 고딕" pitchFamily="50" charset="-127"/>
            </a:endParaRPr>
          </a:p>
          <a:p>
            <a:pPr marL="171450" indent="-17145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400" dirty="0">
                <a:ea typeface="맑은 고딕" pitchFamily="50" charset="-127"/>
              </a:rPr>
              <a:t>본 강의교안의 저작권은 </a:t>
            </a:r>
            <a:r>
              <a:rPr kumimoji="0" lang="ko-KR" altLang="en-US" sz="1400" dirty="0" err="1" smtClean="0">
                <a:ea typeface="맑은 고딕" pitchFamily="50" charset="-127"/>
              </a:rPr>
              <a:t>한빛아카데미</a:t>
            </a:r>
            <a:r>
              <a:rPr kumimoji="0" lang="ko-KR" altLang="en-US" sz="1400" dirty="0" smtClean="0">
                <a:ea typeface="맑은 고딕" pitchFamily="50" charset="-127"/>
              </a:rPr>
              <a:t>㈜</a:t>
            </a:r>
            <a:r>
              <a:rPr kumimoji="0" lang="ko-KR" altLang="en-US" sz="1400" dirty="0">
                <a:ea typeface="맑은 고딕" pitchFamily="50" charset="-127"/>
              </a:rPr>
              <a:t>에 있습니다</a:t>
            </a:r>
            <a:r>
              <a:rPr kumimoji="0" lang="en-US" altLang="ko-KR" sz="1400" dirty="0">
                <a:ea typeface="맑은 고딕" pitchFamily="50" charset="-127"/>
              </a:rPr>
              <a:t>.</a:t>
            </a:r>
            <a:r>
              <a:rPr kumimoji="0" lang="ko-KR" altLang="en-US" sz="1400" dirty="0">
                <a:solidFill>
                  <a:srgbClr val="222222"/>
                </a:solidFill>
                <a:ea typeface="맑은 고딕" pitchFamily="50" charset="-127"/>
              </a:rPr>
              <a:t> </a:t>
            </a:r>
            <a:endParaRPr kumimoji="0" lang="en-US" altLang="ko-KR" sz="1400" dirty="0">
              <a:solidFill>
                <a:srgbClr val="222222"/>
              </a:solidFill>
              <a:ea typeface="맑은 고딕" pitchFamily="50" charset="-127"/>
            </a:endParaRPr>
          </a:p>
          <a:p>
            <a:pPr marL="171450" indent="-17145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이 자료를 무단으로 전제하거나 배포할 경우 저작권법 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136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조에 의거하여 최고 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5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년 이하의 </a:t>
            </a:r>
            <a:r>
              <a:rPr kumimoji="0" lang="ko-KR" altLang="en-US" sz="1400" u="sng" dirty="0" smtClean="0">
                <a:solidFill>
                  <a:srgbClr val="222222"/>
                </a:solidFill>
                <a:ea typeface="맑은 고딕" pitchFamily="50" charset="-127"/>
              </a:rPr>
              <a:t>징역</a:t>
            </a:r>
            <a:r>
              <a:rPr kumimoji="0" lang="en-US" altLang="ko-KR" sz="1400" u="sng" dirty="0" smtClean="0">
                <a:solidFill>
                  <a:srgbClr val="222222"/>
                </a:solidFill>
                <a:ea typeface="맑은 고딕" pitchFamily="50" charset="-127"/>
              </a:rPr>
              <a:t> 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또는 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5</a:t>
            </a:r>
            <a:r>
              <a:rPr kumimoji="0" lang="ko-KR" altLang="en-US" sz="1400" u="sng" dirty="0" err="1">
                <a:solidFill>
                  <a:srgbClr val="222222"/>
                </a:solidFill>
                <a:ea typeface="맑은 고딕" pitchFamily="50" charset="-127"/>
              </a:rPr>
              <a:t>천만원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 이하의 벌금에 처할 수 있고 이를 병과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(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倂科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)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할 수도 있습니다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.</a:t>
            </a:r>
          </a:p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 dirty="0">
              <a:ea typeface="맑은 고딕" pitchFamily="50" charset="-127"/>
            </a:endParaRPr>
          </a:p>
        </p:txBody>
      </p:sp>
      <p:sp>
        <p:nvSpPr>
          <p:cNvPr id="5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9"/>
          <p:cNvSpPr txBox="1"/>
          <p:nvPr userDrawn="1"/>
        </p:nvSpPr>
        <p:spPr>
          <a:xfrm>
            <a:off x="755576" y="768921"/>
            <a:ext cx="4085697" cy="76944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4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HY견고딕" pitchFamily="18" charset="-127"/>
                <a:ea typeface="HY견고딕" pitchFamily="18" charset="-127"/>
                <a:cs typeface="Tahoma" pitchFamily="34" charset="0"/>
              </a:rPr>
              <a:t>목차</a:t>
            </a: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55576" y="1851323"/>
            <a:ext cx="7615014" cy="4104456"/>
          </a:xfrm>
        </p:spPr>
        <p:txBody>
          <a:bodyPr/>
          <a:lstStyle>
            <a:lvl1pPr marL="457200" indent="-457200">
              <a:lnSpc>
                <a:spcPct val="200000"/>
              </a:lnSpc>
              <a:buFont typeface="+mj-lt"/>
              <a:buAutoNum type="arabicPeriod"/>
              <a:defRPr sz="20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11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pic>
        <p:nvPicPr>
          <p:cNvPr id="6" name="그림 29" descr="쿡북로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459141" y="485909"/>
            <a:ext cx="1216025" cy="322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학습목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9"/>
          <p:cNvSpPr txBox="1"/>
          <p:nvPr userDrawn="1"/>
        </p:nvSpPr>
        <p:spPr>
          <a:xfrm>
            <a:off x="611560" y="762422"/>
            <a:ext cx="4085697" cy="76944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4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HY견고딕" pitchFamily="18" charset="-127"/>
                <a:ea typeface="HY견고딕" pitchFamily="18" charset="-127"/>
                <a:cs typeface="Tahoma" pitchFamily="34" charset="0"/>
              </a:rPr>
              <a:t>학습목표</a:t>
            </a:r>
          </a:p>
        </p:txBody>
      </p:sp>
      <p:sp>
        <p:nvSpPr>
          <p:cNvPr id="11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55576" y="1844824"/>
            <a:ext cx="7704856" cy="4104456"/>
          </a:xfrm>
        </p:spPr>
        <p:txBody>
          <a:bodyPr/>
          <a:lstStyle>
            <a:lvl1pPr marL="457200" indent="-457200">
              <a:lnSpc>
                <a:spcPct val="200000"/>
              </a:lnSpc>
              <a:buFont typeface="Arial" pitchFamily="34" charset="0"/>
              <a:buChar char="•"/>
              <a:defRPr sz="18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7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pic>
        <p:nvPicPr>
          <p:cNvPr id="6" name="그림 29" descr="쿡북로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459141" y="485909"/>
            <a:ext cx="1216025" cy="322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섹션 목차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6840760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2124744" y="908051"/>
            <a:ext cx="2339752" cy="0"/>
          </a:xfrm>
          <a:prstGeom prst="line">
            <a:avLst/>
          </a:prstGeom>
          <a:ln w="76200">
            <a:solidFill>
              <a:schemeClr val="tx2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4464496" y="908051"/>
            <a:ext cx="2339752" cy="0"/>
          </a:xfrm>
          <a:prstGeom prst="line">
            <a:avLst/>
          </a:prstGeom>
          <a:ln w="76200">
            <a:solidFill>
              <a:schemeClr val="tx2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>
            <a:off x="6804248" y="908051"/>
            <a:ext cx="2339752" cy="0"/>
          </a:xfrm>
          <a:prstGeom prst="line">
            <a:avLst/>
          </a:prstGeom>
          <a:ln w="76200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 userDrawn="1"/>
        </p:nvCxnSpPr>
        <p:spPr>
          <a:xfrm>
            <a:off x="0" y="908051"/>
            <a:ext cx="2339752" cy="0"/>
          </a:xfrm>
          <a:prstGeom prst="line">
            <a:avLst/>
          </a:prstGeom>
          <a:ln w="76200"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Font typeface="Wingdings" pitchFamily="2" charset="2"/>
              <a:buChar char="n"/>
              <a:defRPr sz="1600" b="1">
                <a:latin typeface="+mn-ea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/>
            </a:lvl3pPr>
            <a:lvl4pPr marL="809625" indent="-180975">
              <a:spcAft>
                <a:spcPts val="300"/>
              </a:spcAft>
              <a:buSzPct val="96000"/>
              <a:defRPr sz="1100"/>
            </a:lvl4pPr>
            <a:lvl5pPr marL="990600" indent="-180975">
              <a:defRPr sz="11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pic>
        <p:nvPicPr>
          <p:cNvPr id="12" name="그림 29" descr="쿡북로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68344" y="485909"/>
            <a:ext cx="1216025" cy="322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4813263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/>
          <p:cNvCxnSpPr/>
          <p:nvPr userDrawn="1"/>
        </p:nvCxnSpPr>
        <p:spPr>
          <a:xfrm>
            <a:off x="2124744" y="908051"/>
            <a:ext cx="2339752" cy="0"/>
          </a:xfrm>
          <a:prstGeom prst="line">
            <a:avLst/>
          </a:prstGeom>
          <a:ln w="76200">
            <a:solidFill>
              <a:schemeClr val="accent3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4464496" y="908051"/>
            <a:ext cx="2339752" cy="0"/>
          </a:xfrm>
          <a:prstGeom prst="line">
            <a:avLst/>
          </a:prstGeom>
          <a:ln w="76200">
            <a:solidFill>
              <a:schemeClr val="accent3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 userDrawn="1"/>
        </p:nvCxnSpPr>
        <p:spPr>
          <a:xfrm>
            <a:off x="6804248" y="908051"/>
            <a:ext cx="2339752" cy="0"/>
          </a:xfrm>
          <a:prstGeom prst="line">
            <a:avLst/>
          </a:prstGeom>
          <a:ln w="76200">
            <a:solidFill>
              <a:schemeClr val="accent3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560840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13" name="내용 개체 틀 2"/>
          <p:cNvSpPr>
            <a:spLocks noGrp="1"/>
          </p:cNvSpPr>
          <p:nvPr>
            <p:ph idx="1"/>
          </p:nvPr>
        </p:nvSpPr>
        <p:spPr>
          <a:xfrm>
            <a:off x="539552" y="1196752"/>
            <a:ext cx="3924944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Font typeface="Wingdings" pitchFamily="2" charset="2"/>
              <a:buChar char="n"/>
              <a:defRPr sz="1600" b="1">
                <a:latin typeface="+mn-ea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/>
            </a:lvl3pPr>
            <a:lvl4pPr marL="809625" indent="-180975">
              <a:spcAft>
                <a:spcPts val="300"/>
              </a:spcAft>
              <a:buSzPct val="96000"/>
              <a:defRPr sz="1100"/>
            </a:lvl4pPr>
            <a:lvl5pPr marL="990600" indent="-180975">
              <a:defRPr sz="11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cxnSp>
        <p:nvCxnSpPr>
          <p:cNvPr id="21" name="직선 연결선 20"/>
          <p:cNvCxnSpPr/>
          <p:nvPr userDrawn="1"/>
        </p:nvCxnSpPr>
        <p:spPr>
          <a:xfrm>
            <a:off x="2124744" y="908051"/>
            <a:ext cx="2339752" cy="0"/>
          </a:xfrm>
          <a:prstGeom prst="line">
            <a:avLst/>
          </a:prstGeom>
          <a:ln w="76200">
            <a:solidFill>
              <a:schemeClr val="tx2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 userDrawn="1"/>
        </p:nvCxnSpPr>
        <p:spPr>
          <a:xfrm>
            <a:off x="4464496" y="908051"/>
            <a:ext cx="2339752" cy="0"/>
          </a:xfrm>
          <a:prstGeom prst="line">
            <a:avLst/>
          </a:prstGeom>
          <a:ln w="76200">
            <a:solidFill>
              <a:schemeClr val="tx2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 userDrawn="1"/>
        </p:nvCxnSpPr>
        <p:spPr>
          <a:xfrm>
            <a:off x="6804248" y="908051"/>
            <a:ext cx="2339752" cy="0"/>
          </a:xfrm>
          <a:prstGeom prst="line">
            <a:avLst/>
          </a:prstGeom>
          <a:ln w="76200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 userDrawn="1"/>
        </p:nvCxnSpPr>
        <p:spPr>
          <a:xfrm>
            <a:off x="0" y="908051"/>
            <a:ext cx="2339752" cy="0"/>
          </a:xfrm>
          <a:prstGeom prst="line">
            <a:avLst/>
          </a:prstGeom>
          <a:ln w="76200"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내용 개체 틀 2"/>
          <p:cNvSpPr>
            <a:spLocks noGrp="1"/>
          </p:cNvSpPr>
          <p:nvPr>
            <p:ph idx="10"/>
          </p:nvPr>
        </p:nvSpPr>
        <p:spPr>
          <a:xfrm>
            <a:off x="4644008" y="1196752"/>
            <a:ext cx="3924944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Font typeface="Wingdings" pitchFamily="2" charset="2"/>
              <a:buChar char="n"/>
              <a:defRPr sz="1600" b="1">
                <a:latin typeface="+mn-ea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/>
            </a:lvl3pPr>
            <a:lvl4pPr marL="809625" indent="-180975">
              <a:spcAft>
                <a:spcPts val="300"/>
              </a:spcAft>
              <a:buSzPct val="96000"/>
              <a:defRPr sz="1100"/>
            </a:lvl4pPr>
            <a:lvl5pPr marL="990600" indent="-180975">
              <a:defRPr sz="11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pic>
        <p:nvPicPr>
          <p:cNvPr id="14" name="그림 29" descr="쿡북로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68344" y="485909"/>
            <a:ext cx="1216025" cy="322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017191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251520" y="274638"/>
            <a:ext cx="8712968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251520" y="1600200"/>
            <a:ext cx="8712968" cy="4853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534869"/>
            <a:ext cx="2133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fld id="{3C4A7B72-6AE8-49C2-8F32-E8A725FD610D}" type="datetimeFigureOut">
              <a:rPr lang="ko-KR" altLang="en-US" smtClean="0"/>
              <a:pPr>
                <a:defRPr/>
              </a:pPr>
              <a:t>2015-12-11</a:t>
            </a:fld>
            <a:endParaRPr lang="ko-KR" altLang="en-US" dirty="0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525344"/>
            <a:ext cx="2895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515819"/>
            <a:ext cx="2133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78" r:id="rId4"/>
    <p:sldLayoutId id="2147483679" r:id="rId5"/>
    <p:sldLayoutId id="2147483680" r:id="rId6"/>
    <p:sldLayoutId id="2147483686" r:id="rId7"/>
    <p:sldLayoutId id="2147483685" r:id="rId8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Blip>
          <a:blip r:embed="rId10"/>
        </a:buBlip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제목 1"/>
          <p:cNvSpPr>
            <a:spLocks noGrp="1"/>
          </p:cNvSpPr>
          <p:nvPr>
            <p:ph type="title" idx="4294967295"/>
          </p:nvPr>
        </p:nvSpPr>
        <p:spPr>
          <a:xfrm>
            <a:off x="323528" y="5589240"/>
            <a:ext cx="8229600" cy="1008112"/>
          </a:xfrm>
        </p:spPr>
        <p:txBody>
          <a:bodyPr/>
          <a:lstStyle/>
          <a:p>
            <a:pPr eaLnBrk="1" hangingPunct="1"/>
            <a:r>
              <a:rPr lang="en-US" altLang="ko-KR" sz="2800" b="1" dirty="0" smtClean="0">
                <a:solidFill>
                  <a:schemeClr val="bg1"/>
                </a:solidFill>
              </a:rPr>
              <a:t>Chapter 10. </a:t>
            </a:r>
            <a:r>
              <a:rPr lang="ko-KR" altLang="en-US" sz="2800" b="1" dirty="0">
                <a:solidFill>
                  <a:schemeClr val="bg1"/>
                </a:solidFill>
              </a:rPr>
              <a:t>데이터베이스 프로그래밍</a:t>
            </a:r>
            <a:endParaRPr lang="ko-KR" altLang="en-US" sz="2400" b="1" dirty="0" smtClean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3717032"/>
            <a:ext cx="5047619" cy="2419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6840760" cy="548680"/>
          </a:xfrm>
        </p:spPr>
        <p:txBody>
          <a:bodyPr/>
          <a:lstStyle/>
          <a:p>
            <a:r>
              <a:rPr lang="en-US" altLang="ko-KR" dirty="0" smtClean="0"/>
              <a:t>01. </a:t>
            </a:r>
            <a:r>
              <a:rPr lang="ko-KR" altLang="en-US" dirty="0"/>
              <a:t>데이터베이스와 </a:t>
            </a:r>
            <a:r>
              <a:rPr lang="en-US" altLang="ko-KR" dirty="0"/>
              <a:t>MySQL</a:t>
            </a:r>
            <a:endParaRPr lang="ko-KR" altLang="en-US" dirty="0"/>
          </a:p>
        </p:txBody>
      </p:sp>
      <p:sp>
        <p:nvSpPr>
          <p:cNvPr id="6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04056"/>
          </a:xfrm>
        </p:spPr>
        <p:txBody>
          <a:bodyPr/>
          <a:lstStyle/>
          <a:p>
            <a:r>
              <a:rPr lang="ko-KR" altLang="en-US" dirty="0"/>
              <a:t>데이터베이스 키</a:t>
            </a:r>
            <a:endParaRPr lang="en-US" altLang="ko-KR" dirty="0" smtClean="0"/>
          </a:p>
        </p:txBody>
      </p:sp>
      <p:sp>
        <p:nvSpPr>
          <p:cNvPr id="7" name="내용 개체 틀 2"/>
          <p:cNvSpPr txBox="1">
            <a:spLocks/>
          </p:cNvSpPr>
          <p:nvPr/>
        </p:nvSpPr>
        <p:spPr bwMode="auto">
          <a:xfrm>
            <a:off x="539552" y="1700808"/>
            <a:ext cx="8208912" cy="1152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200" dirty="0"/>
              <a:t>▶ </a:t>
            </a:r>
            <a:r>
              <a:rPr lang="ko-KR" altLang="en-US" sz="1200" dirty="0" smtClean="0"/>
              <a:t>키</a:t>
            </a:r>
            <a:endParaRPr lang="en-US" altLang="ko-KR" sz="12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200" b="0" dirty="0"/>
              <a:t>데이터베이스에는 각 데이터를 다른 데이터와 구분할 수 있는 고유 정보가 필요한데</a:t>
            </a:r>
            <a:r>
              <a:rPr lang="en-US" altLang="ko-KR" sz="1200" b="0" dirty="0"/>
              <a:t>, </a:t>
            </a:r>
            <a:r>
              <a:rPr lang="ko-KR" altLang="en-US" sz="1200" b="0" dirty="0"/>
              <a:t>이를 키</a:t>
            </a:r>
            <a:r>
              <a:rPr lang="en-US" altLang="ko-KR" sz="1200" b="0" dirty="0"/>
              <a:t>Key</a:t>
            </a:r>
            <a:r>
              <a:rPr lang="ko-KR" altLang="en-US" sz="1200" b="0" dirty="0" smtClean="0"/>
              <a:t>라고 한다</a:t>
            </a:r>
            <a:r>
              <a:rPr lang="en-US" altLang="ko-KR" sz="1200" b="0" dirty="0" smtClean="0"/>
              <a:t>.</a:t>
            </a:r>
          </a:p>
          <a:p>
            <a:pPr marL="0" indent="0">
              <a:buNone/>
            </a:pPr>
            <a:r>
              <a:rPr lang="ko-KR" altLang="en-US" sz="1200" dirty="0"/>
              <a:t>▶ 주 키</a:t>
            </a:r>
            <a:endParaRPr lang="en-US" altLang="ko-KR" sz="12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200" b="0" dirty="0"/>
              <a:t>테이블 하나에 키가 여러 개일 수 있는데</a:t>
            </a:r>
            <a:r>
              <a:rPr lang="en-US" altLang="ko-KR" sz="1200" b="0" dirty="0"/>
              <a:t>, </a:t>
            </a:r>
            <a:r>
              <a:rPr lang="ko-KR" altLang="en-US" sz="1200" b="0" dirty="0" err="1"/>
              <a:t>그중</a:t>
            </a:r>
            <a:r>
              <a:rPr lang="ko-KR" altLang="en-US" sz="1200" b="0" dirty="0"/>
              <a:t> 절대적으로 구분되는 키를 주 키라고 한다</a:t>
            </a:r>
            <a:r>
              <a:rPr lang="en-US" altLang="ko-KR" sz="1200" b="0" dirty="0" smtClean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200" b="0" dirty="0"/>
              <a:t>주 </a:t>
            </a:r>
            <a:r>
              <a:rPr lang="ko-KR" altLang="en-US" sz="1200" b="0" dirty="0" smtClean="0"/>
              <a:t>키는 테이블당 </a:t>
            </a:r>
            <a:r>
              <a:rPr lang="ko-KR" altLang="en-US" sz="1200" b="0" dirty="0"/>
              <a:t>하나만 있으며</a:t>
            </a:r>
            <a:r>
              <a:rPr lang="en-US" altLang="ko-KR" sz="1200" b="0" dirty="0"/>
              <a:t>, </a:t>
            </a:r>
            <a:r>
              <a:rPr lang="ko-KR" altLang="en-US" sz="1200" b="0" dirty="0"/>
              <a:t>각 </a:t>
            </a:r>
            <a:r>
              <a:rPr lang="ko-KR" altLang="en-US" sz="1200" b="0" dirty="0" err="1"/>
              <a:t>로우를</a:t>
            </a:r>
            <a:r>
              <a:rPr lang="ko-KR" altLang="en-US" sz="1200" b="0" dirty="0"/>
              <a:t> 구분하는 값이다</a:t>
            </a:r>
            <a:r>
              <a:rPr lang="en-US" altLang="ko-KR" sz="1200" b="0" dirty="0"/>
              <a:t>.</a:t>
            </a:r>
            <a:endParaRPr lang="en-US" altLang="ko-KR" sz="1200" b="0" dirty="0"/>
          </a:p>
        </p:txBody>
      </p:sp>
    </p:spTree>
    <p:extLst>
      <p:ext uri="{BB962C8B-B14F-4D97-AF65-F5344CB8AC3E}">
        <p14:creationId xmlns:p14="http://schemas.microsoft.com/office/powerpoint/2010/main" val="140128265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4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450" y="2204864"/>
            <a:ext cx="6907213" cy="341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6840760" cy="548680"/>
          </a:xfrm>
        </p:spPr>
        <p:txBody>
          <a:bodyPr/>
          <a:lstStyle/>
          <a:p>
            <a:r>
              <a:rPr lang="en-US" altLang="ko-KR" dirty="0" smtClean="0"/>
              <a:t>03. </a:t>
            </a:r>
            <a:r>
              <a:rPr lang="en-US" altLang="ko-KR" dirty="0"/>
              <a:t>JDBC</a:t>
            </a:r>
            <a:r>
              <a:rPr lang="ko-KR" altLang="en-US" dirty="0"/>
              <a:t>를 이용한 상품 관리 프로그램 작성</a:t>
            </a:r>
            <a:endParaRPr lang="ko-KR" altLang="en-US" dirty="0"/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12044"/>
            <a:ext cx="8208912" cy="504056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ko-KR" altLang="en-US" dirty="0"/>
              <a:t>프로그램 실행 및 테스트</a:t>
            </a:r>
            <a:endParaRPr lang="en-US" altLang="ko-KR" sz="1100" dirty="0"/>
          </a:p>
        </p:txBody>
      </p:sp>
    </p:spTree>
    <p:extLst>
      <p:ext uri="{BB962C8B-B14F-4D97-AF65-F5344CB8AC3E}">
        <p14:creationId xmlns:p14="http://schemas.microsoft.com/office/powerpoint/2010/main" val="293905502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85285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823592"/>
            <a:ext cx="1952381" cy="28285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6840760" cy="548680"/>
          </a:xfrm>
        </p:spPr>
        <p:txBody>
          <a:bodyPr/>
          <a:lstStyle/>
          <a:p>
            <a:r>
              <a:rPr lang="en-US" altLang="ko-KR" dirty="0" smtClean="0"/>
              <a:t>01. </a:t>
            </a:r>
            <a:r>
              <a:rPr lang="ko-KR" altLang="en-US" dirty="0"/>
              <a:t>데이터베이스와 </a:t>
            </a:r>
            <a:r>
              <a:rPr lang="en-US" altLang="ko-KR" dirty="0"/>
              <a:t>MySQL</a:t>
            </a:r>
            <a:endParaRPr lang="ko-KR" altLang="en-US" dirty="0"/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04056"/>
          </a:xfrm>
        </p:spPr>
        <p:txBody>
          <a:bodyPr/>
          <a:lstStyle/>
          <a:p>
            <a:r>
              <a:rPr lang="ko-KR" altLang="en-US" dirty="0" smtClean="0"/>
              <a:t>데이터베이스 키</a:t>
            </a:r>
            <a:endParaRPr lang="en-US" altLang="ko-KR" dirty="0" smtClean="0"/>
          </a:p>
        </p:txBody>
      </p:sp>
      <p:sp>
        <p:nvSpPr>
          <p:cNvPr id="5" name="내용 개체 틀 2"/>
          <p:cNvSpPr txBox="1">
            <a:spLocks/>
          </p:cNvSpPr>
          <p:nvPr/>
        </p:nvSpPr>
        <p:spPr bwMode="auto">
          <a:xfrm>
            <a:off x="539552" y="1700808"/>
            <a:ext cx="8208912" cy="1152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200" dirty="0"/>
              <a:t>▶ </a:t>
            </a:r>
            <a:r>
              <a:rPr lang="ko-KR" altLang="en-US" sz="1200" dirty="0" smtClean="0"/>
              <a:t>외래 키</a:t>
            </a:r>
            <a:endParaRPr lang="en-US" altLang="ko-KR" sz="12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200" b="0" dirty="0"/>
              <a:t>외래 키는 테이블 간의 관계를 </a:t>
            </a:r>
            <a:r>
              <a:rPr lang="ko-KR" altLang="en-US" sz="1200" b="0" dirty="0" smtClean="0"/>
              <a:t>나타내며</a:t>
            </a:r>
            <a:r>
              <a:rPr lang="en-US" altLang="ko-KR" sz="1200" b="0" dirty="0"/>
              <a:t>, </a:t>
            </a:r>
            <a:r>
              <a:rPr lang="ko-KR" altLang="en-US" sz="1200" b="0" dirty="0"/>
              <a:t>데이터의 일관성을 유지하는 데 사용한다</a:t>
            </a:r>
            <a:r>
              <a:rPr lang="en-US" altLang="ko-KR" sz="1200" b="0" dirty="0"/>
              <a:t>.</a:t>
            </a:r>
            <a:endParaRPr lang="en-US" altLang="ko-KR" sz="1200" b="0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2823592"/>
            <a:ext cx="5028572" cy="24285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928597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810" y="2276872"/>
            <a:ext cx="4752381" cy="39428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6840760" cy="548680"/>
          </a:xfrm>
        </p:spPr>
        <p:txBody>
          <a:bodyPr/>
          <a:lstStyle/>
          <a:p>
            <a:r>
              <a:rPr lang="en-US" altLang="ko-KR" dirty="0" smtClean="0"/>
              <a:t>01. </a:t>
            </a:r>
            <a:r>
              <a:rPr lang="ko-KR" altLang="en-US" dirty="0"/>
              <a:t>데이터베이스와 </a:t>
            </a:r>
            <a:r>
              <a:rPr lang="en-US" altLang="ko-KR" dirty="0"/>
              <a:t>MySQL</a:t>
            </a:r>
            <a:endParaRPr lang="ko-KR" altLang="en-US" dirty="0"/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04056"/>
          </a:xfrm>
        </p:spPr>
        <p:txBody>
          <a:bodyPr/>
          <a:lstStyle/>
          <a:p>
            <a:r>
              <a:rPr lang="en-US" altLang="ko-KR" dirty="0"/>
              <a:t>MySQL </a:t>
            </a:r>
            <a:r>
              <a:rPr lang="ko-KR" altLang="en-US" dirty="0"/>
              <a:t>설치</a:t>
            </a:r>
            <a:endParaRPr lang="en-US" altLang="ko-KR" dirty="0" smtClean="0"/>
          </a:p>
        </p:txBody>
      </p:sp>
      <p:sp>
        <p:nvSpPr>
          <p:cNvPr id="5" name="내용 개체 틀 2"/>
          <p:cNvSpPr txBox="1">
            <a:spLocks/>
          </p:cNvSpPr>
          <p:nvPr/>
        </p:nvSpPr>
        <p:spPr bwMode="auto">
          <a:xfrm>
            <a:off x="539552" y="1700808"/>
            <a:ext cx="8208912" cy="1152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altLang="ko-KR" sz="1200" b="0" dirty="0"/>
              <a:t>MySQL</a:t>
            </a:r>
            <a:r>
              <a:rPr lang="ko-KR" altLang="en-US" sz="1200" b="0" dirty="0"/>
              <a:t>은 대표적인 공개 데이터베이스 관리 시스템이다</a:t>
            </a:r>
            <a:r>
              <a:rPr lang="en-US" altLang="ko-KR" sz="1200" b="0" dirty="0" smtClean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ko-KR" sz="1200" b="0" dirty="0"/>
          </a:p>
        </p:txBody>
      </p:sp>
      <p:sp>
        <p:nvSpPr>
          <p:cNvPr id="6" name="내용 개체 틀 2"/>
          <p:cNvSpPr txBox="1">
            <a:spLocks/>
          </p:cNvSpPr>
          <p:nvPr/>
        </p:nvSpPr>
        <p:spPr bwMode="auto">
          <a:xfrm>
            <a:off x="539552" y="6281936"/>
            <a:ext cx="8208912" cy="1152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altLang="ko-KR" sz="1200" b="0" dirty="0"/>
              <a:t>http://dev.mysql.com/downloads</a:t>
            </a:r>
            <a:r>
              <a:rPr lang="ko-KR" altLang="en-US" sz="1200" b="0" dirty="0"/>
              <a:t>에 </a:t>
            </a:r>
            <a:r>
              <a:rPr lang="ko-KR" altLang="en-US" sz="1200" b="0" dirty="0" smtClean="0"/>
              <a:t>접속하여 왼쪽의 </a:t>
            </a:r>
            <a:r>
              <a:rPr lang="en-US" altLang="ko-KR" sz="1200" b="0" dirty="0"/>
              <a:t>[MySQL Community Server] </a:t>
            </a:r>
            <a:r>
              <a:rPr lang="ko-KR" altLang="en-US" sz="1200" b="0" dirty="0"/>
              <a:t>메뉴를 선택</a:t>
            </a:r>
            <a:endParaRPr lang="en-US" altLang="ko-KR" sz="1200" b="0" dirty="0"/>
          </a:p>
        </p:txBody>
      </p:sp>
    </p:spTree>
    <p:extLst>
      <p:ext uri="{BB962C8B-B14F-4D97-AF65-F5344CB8AC3E}">
        <p14:creationId xmlns:p14="http://schemas.microsoft.com/office/powerpoint/2010/main" val="7208636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2000" y="2060848"/>
            <a:ext cx="5200001" cy="41809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6840760" cy="548680"/>
          </a:xfrm>
        </p:spPr>
        <p:txBody>
          <a:bodyPr/>
          <a:lstStyle/>
          <a:p>
            <a:r>
              <a:rPr lang="en-US" altLang="ko-KR" dirty="0" smtClean="0"/>
              <a:t>01. </a:t>
            </a:r>
            <a:r>
              <a:rPr lang="ko-KR" altLang="en-US" dirty="0"/>
              <a:t>데이터베이스와 </a:t>
            </a:r>
            <a:r>
              <a:rPr lang="en-US" altLang="ko-KR" dirty="0"/>
              <a:t>MySQL</a:t>
            </a:r>
            <a:endParaRPr lang="ko-KR" altLang="en-US" dirty="0"/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04056"/>
          </a:xfrm>
        </p:spPr>
        <p:txBody>
          <a:bodyPr/>
          <a:lstStyle/>
          <a:p>
            <a:r>
              <a:rPr lang="en-US" altLang="ko-KR" dirty="0"/>
              <a:t>MySQL </a:t>
            </a:r>
            <a:r>
              <a:rPr lang="ko-KR" altLang="en-US" dirty="0"/>
              <a:t>설치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8040571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2000" y="2060848"/>
            <a:ext cx="5200001" cy="4219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6840760" cy="548680"/>
          </a:xfrm>
        </p:spPr>
        <p:txBody>
          <a:bodyPr/>
          <a:lstStyle/>
          <a:p>
            <a:r>
              <a:rPr lang="en-US" altLang="ko-KR" dirty="0" smtClean="0"/>
              <a:t>01. </a:t>
            </a:r>
            <a:r>
              <a:rPr lang="ko-KR" altLang="en-US" dirty="0"/>
              <a:t>데이터베이스와 </a:t>
            </a:r>
            <a:r>
              <a:rPr lang="en-US" altLang="ko-KR" dirty="0"/>
              <a:t>MySQL</a:t>
            </a:r>
            <a:endParaRPr lang="ko-KR" altLang="en-US" dirty="0"/>
          </a:p>
        </p:txBody>
      </p:sp>
      <p:sp>
        <p:nvSpPr>
          <p:cNvPr id="5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04056"/>
          </a:xfrm>
        </p:spPr>
        <p:txBody>
          <a:bodyPr/>
          <a:lstStyle/>
          <a:p>
            <a:r>
              <a:rPr lang="en-US" altLang="ko-KR" dirty="0"/>
              <a:t>MySQL </a:t>
            </a:r>
            <a:r>
              <a:rPr lang="ko-KR" altLang="en-US" dirty="0"/>
              <a:t>설치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5700626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2000" y="2060848"/>
            <a:ext cx="5209524" cy="42571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6840760" cy="548680"/>
          </a:xfrm>
        </p:spPr>
        <p:txBody>
          <a:bodyPr/>
          <a:lstStyle/>
          <a:p>
            <a:r>
              <a:rPr lang="en-US" altLang="ko-KR" dirty="0" smtClean="0"/>
              <a:t>01. </a:t>
            </a:r>
            <a:r>
              <a:rPr lang="ko-KR" altLang="en-US" dirty="0"/>
              <a:t>데이터베이스와 </a:t>
            </a:r>
            <a:r>
              <a:rPr lang="en-US" altLang="ko-KR" dirty="0"/>
              <a:t>MySQL</a:t>
            </a:r>
            <a:endParaRPr lang="ko-KR" altLang="en-US" dirty="0"/>
          </a:p>
        </p:txBody>
      </p:sp>
      <p:sp>
        <p:nvSpPr>
          <p:cNvPr id="5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04056"/>
          </a:xfrm>
        </p:spPr>
        <p:txBody>
          <a:bodyPr/>
          <a:lstStyle/>
          <a:p>
            <a:r>
              <a:rPr lang="en-US" altLang="ko-KR" dirty="0"/>
              <a:t>MySQL </a:t>
            </a:r>
            <a:r>
              <a:rPr lang="ko-KR" altLang="en-US" dirty="0"/>
              <a:t>설치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4718449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587" y="1916832"/>
            <a:ext cx="5556826" cy="4520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6840760" cy="548680"/>
          </a:xfrm>
        </p:spPr>
        <p:txBody>
          <a:bodyPr/>
          <a:lstStyle/>
          <a:p>
            <a:r>
              <a:rPr lang="en-US" altLang="ko-KR" dirty="0" smtClean="0"/>
              <a:t>01. </a:t>
            </a:r>
            <a:r>
              <a:rPr lang="ko-KR" altLang="en-US" dirty="0"/>
              <a:t>데이터베이스와 </a:t>
            </a:r>
            <a:r>
              <a:rPr lang="en-US" altLang="ko-KR" dirty="0"/>
              <a:t>MySQL</a:t>
            </a:r>
            <a:endParaRPr lang="ko-KR" altLang="en-US" dirty="0"/>
          </a:p>
        </p:txBody>
      </p:sp>
      <p:sp>
        <p:nvSpPr>
          <p:cNvPr id="5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04056"/>
          </a:xfrm>
        </p:spPr>
        <p:txBody>
          <a:bodyPr/>
          <a:lstStyle/>
          <a:p>
            <a:r>
              <a:rPr lang="en-US" altLang="ko-KR" dirty="0">
                <a:latin typeface="HelveticaNeue-Medium"/>
              </a:rPr>
              <a:t>MySQL </a:t>
            </a:r>
            <a:r>
              <a:rPr lang="ko-KR" altLang="en-US" dirty="0">
                <a:latin typeface="YDVYGOStd15"/>
              </a:rPr>
              <a:t>커뮤니티 서버의 기본 설정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0683124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8667" y="1916831"/>
            <a:ext cx="5546667" cy="44698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6840760" cy="548680"/>
          </a:xfrm>
        </p:spPr>
        <p:txBody>
          <a:bodyPr/>
          <a:lstStyle/>
          <a:p>
            <a:r>
              <a:rPr lang="en-US" altLang="ko-KR" dirty="0" smtClean="0"/>
              <a:t>01. </a:t>
            </a:r>
            <a:r>
              <a:rPr lang="ko-KR" altLang="en-US" dirty="0"/>
              <a:t>데이터베이스와 </a:t>
            </a:r>
            <a:r>
              <a:rPr lang="en-US" altLang="ko-KR" dirty="0"/>
              <a:t>MySQL</a:t>
            </a:r>
            <a:endParaRPr lang="ko-KR" altLang="en-US" dirty="0"/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04056"/>
          </a:xfrm>
        </p:spPr>
        <p:txBody>
          <a:bodyPr/>
          <a:lstStyle/>
          <a:p>
            <a:r>
              <a:rPr lang="en-US" altLang="ko-KR" dirty="0">
                <a:latin typeface="HelveticaNeue-Medium"/>
              </a:rPr>
              <a:t>MySQL </a:t>
            </a:r>
            <a:r>
              <a:rPr lang="ko-KR" altLang="en-US" dirty="0">
                <a:latin typeface="YDVYGOStd15"/>
              </a:rPr>
              <a:t>커뮤니티 서버의 기본 설정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6963456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9619" y="2420888"/>
            <a:ext cx="4144762" cy="32507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6840760" cy="548680"/>
          </a:xfrm>
        </p:spPr>
        <p:txBody>
          <a:bodyPr/>
          <a:lstStyle/>
          <a:p>
            <a:r>
              <a:rPr lang="en-US" altLang="ko-KR" dirty="0" smtClean="0"/>
              <a:t>01. </a:t>
            </a:r>
            <a:r>
              <a:rPr lang="ko-KR" altLang="en-US" dirty="0"/>
              <a:t>데이터베이스와 </a:t>
            </a:r>
            <a:r>
              <a:rPr lang="en-US" altLang="ko-KR" dirty="0"/>
              <a:t>MySQL</a:t>
            </a:r>
            <a:endParaRPr lang="ko-KR" altLang="en-US" dirty="0"/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04056"/>
          </a:xfrm>
        </p:spPr>
        <p:txBody>
          <a:bodyPr/>
          <a:lstStyle/>
          <a:p>
            <a:r>
              <a:rPr lang="en-US" altLang="ko-KR" dirty="0">
                <a:latin typeface="HelveticaNeue-Medium"/>
              </a:rPr>
              <a:t>MySQL </a:t>
            </a:r>
            <a:r>
              <a:rPr lang="ko-KR" altLang="en-US" dirty="0">
                <a:latin typeface="YDVYGOStd15"/>
              </a:rPr>
              <a:t>커뮤니티 서버의 기본 설정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1909319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8667" y="1916832"/>
            <a:ext cx="5546667" cy="44698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6840760" cy="548680"/>
          </a:xfrm>
        </p:spPr>
        <p:txBody>
          <a:bodyPr/>
          <a:lstStyle/>
          <a:p>
            <a:r>
              <a:rPr lang="en-US" altLang="ko-KR" dirty="0" smtClean="0"/>
              <a:t>01. </a:t>
            </a:r>
            <a:r>
              <a:rPr lang="ko-KR" altLang="en-US" dirty="0"/>
              <a:t>데이터베이스와 </a:t>
            </a:r>
            <a:r>
              <a:rPr lang="en-US" altLang="ko-KR" dirty="0"/>
              <a:t>MySQL</a:t>
            </a:r>
            <a:endParaRPr lang="ko-KR" altLang="en-US" dirty="0"/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04056"/>
          </a:xfrm>
        </p:spPr>
        <p:txBody>
          <a:bodyPr/>
          <a:lstStyle/>
          <a:p>
            <a:r>
              <a:rPr lang="en-US" altLang="ko-KR" dirty="0">
                <a:latin typeface="HelveticaNeue-Medium"/>
              </a:rPr>
              <a:t>MySQL </a:t>
            </a:r>
            <a:r>
              <a:rPr lang="ko-KR" altLang="en-US" dirty="0">
                <a:latin typeface="YDVYGOStd15"/>
              </a:rPr>
              <a:t>커뮤니티 서버의 기본 설정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7831828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85438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587" y="1916832"/>
            <a:ext cx="5556826" cy="44901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6840760" cy="548680"/>
          </a:xfrm>
        </p:spPr>
        <p:txBody>
          <a:bodyPr/>
          <a:lstStyle/>
          <a:p>
            <a:r>
              <a:rPr lang="en-US" altLang="ko-KR" dirty="0" smtClean="0"/>
              <a:t>01. </a:t>
            </a:r>
            <a:r>
              <a:rPr lang="ko-KR" altLang="en-US" dirty="0"/>
              <a:t>데이터베이스와 </a:t>
            </a:r>
            <a:r>
              <a:rPr lang="en-US" altLang="ko-KR" dirty="0"/>
              <a:t>MySQL</a:t>
            </a:r>
            <a:endParaRPr lang="ko-KR" altLang="en-US" dirty="0"/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04056"/>
          </a:xfrm>
        </p:spPr>
        <p:txBody>
          <a:bodyPr/>
          <a:lstStyle/>
          <a:p>
            <a:r>
              <a:rPr lang="en-US" altLang="ko-KR" dirty="0">
                <a:latin typeface="HelveticaNeue-Medium"/>
              </a:rPr>
              <a:t>MySQL </a:t>
            </a:r>
            <a:r>
              <a:rPr lang="ko-KR" altLang="en-US" dirty="0">
                <a:latin typeface="YDVYGOStd15"/>
              </a:rPr>
              <a:t>커뮤니티 서버의 기본 설정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0778227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857" y="1844824"/>
            <a:ext cx="5914286" cy="47904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6840760" cy="548680"/>
          </a:xfrm>
        </p:spPr>
        <p:txBody>
          <a:bodyPr/>
          <a:lstStyle/>
          <a:p>
            <a:r>
              <a:rPr lang="en-US" altLang="ko-KR" dirty="0" smtClean="0"/>
              <a:t>01. </a:t>
            </a:r>
            <a:r>
              <a:rPr lang="ko-KR" altLang="en-US" dirty="0"/>
              <a:t>데이터베이스와 </a:t>
            </a:r>
            <a:r>
              <a:rPr lang="en-US" altLang="ko-KR" dirty="0"/>
              <a:t>MySQL</a:t>
            </a:r>
            <a:endParaRPr lang="ko-KR" altLang="en-US" dirty="0"/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04056"/>
          </a:xfrm>
        </p:spPr>
        <p:txBody>
          <a:bodyPr/>
          <a:lstStyle/>
          <a:p>
            <a:r>
              <a:rPr lang="en-US" altLang="ko-KR" dirty="0">
                <a:latin typeface="HelveticaNeue-Medium"/>
              </a:rPr>
              <a:t>MySQL </a:t>
            </a:r>
            <a:r>
              <a:rPr lang="ko-KR" altLang="en-US" dirty="0">
                <a:latin typeface="YDVYGOStd15"/>
              </a:rPr>
              <a:t>커뮤니티 서버의 기본 설정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7475960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857" y="2060848"/>
            <a:ext cx="5914286" cy="4019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6840760" cy="548680"/>
          </a:xfrm>
        </p:spPr>
        <p:txBody>
          <a:bodyPr/>
          <a:lstStyle/>
          <a:p>
            <a:r>
              <a:rPr lang="en-US" altLang="ko-KR" dirty="0" smtClean="0"/>
              <a:t>01. </a:t>
            </a:r>
            <a:r>
              <a:rPr lang="ko-KR" altLang="en-US" dirty="0"/>
              <a:t>데이터베이스와 </a:t>
            </a:r>
            <a:r>
              <a:rPr lang="en-US" altLang="ko-KR" dirty="0"/>
              <a:t>MySQL</a:t>
            </a:r>
            <a:endParaRPr lang="ko-KR" altLang="en-US" dirty="0"/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04056"/>
          </a:xfrm>
        </p:spPr>
        <p:txBody>
          <a:bodyPr/>
          <a:lstStyle/>
          <a:p>
            <a:r>
              <a:rPr lang="en-US" altLang="ko-KR" dirty="0">
                <a:latin typeface="HelveticaNeue-Medium"/>
              </a:rPr>
              <a:t>MySQL Workbench</a:t>
            </a:r>
            <a:r>
              <a:rPr lang="ko-KR" altLang="en-US" dirty="0">
                <a:latin typeface="HelveticaNeue-Medium"/>
              </a:rPr>
              <a:t>의 연결 설정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5226880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4064" y="1777008"/>
            <a:ext cx="6495873" cy="48285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6840760" cy="548680"/>
          </a:xfrm>
        </p:spPr>
        <p:txBody>
          <a:bodyPr/>
          <a:lstStyle/>
          <a:p>
            <a:r>
              <a:rPr lang="en-US" altLang="ko-KR" dirty="0" smtClean="0"/>
              <a:t>01. </a:t>
            </a:r>
            <a:r>
              <a:rPr lang="ko-KR" altLang="en-US" dirty="0"/>
              <a:t>데이터베이스와 </a:t>
            </a:r>
            <a:r>
              <a:rPr lang="en-US" altLang="ko-KR" dirty="0"/>
              <a:t>MySQL</a:t>
            </a:r>
            <a:endParaRPr lang="ko-KR" altLang="en-US" dirty="0"/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04056"/>
          </a:xfrm>
        </p:spPr>
        <p:txBody>
          <a:bodyPr/>
          <a:lstStyle/>
          <a:p>
            <a:r>
              <a:rPr lang="ko-KR" altLang="en-US" dirty="0">
                <a:latin typeface="HelveticaNeue-Medium"/>
              </a:rPr>
              <a:t>스키마 생성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7531933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5333" y="2276872"/>
            <a:ext cx="4333334" cy="36761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6840760" cy="548680"/>
          </a:xfrm>
        </p:spPr>
        <p:txBody>
          <a:bodyPr/>
          <a:lstStyle/>
          <a:p>
            <a:r>
              <a:rPr lang="en-US" altLang="ko-KR" dirty="0" smtClean="0"/>
              <a:t>01. </a:t>
            </a:r>
            <a:r>
              <a:rPr lang="ko-KR" altLang="en-US" dirty="0"/>
              <a:t>데이터베이스와 </a:t>
            </a:r>
            <a:r>
              <a:rPr lang="en-US" altLang="ko-KR" dirty="0"/>
              <a:t>MySQL</a:t>
            </a:r>
            <a:endParaRPr lang="ko-KR" altLang="en-US" dirty="0"/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04056"/>
          </a:xfrm>
        </p:spPr>
        <p:txBody>
          <a:bodyPr/>
          <a:lstStyle/>
          <a:p>
            <a:r>
              <a:rPr lang="ko-KR" altLang="en-US" dirty="0">
                <a:latin typeface="HelveticaNeue-Medium"/>
              </a:rPr>
              <a:t>스키마 생성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6000111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8667" y="1988840"/>
            <a:ext cx="5866667" cy="41809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6840760" cy="548680"/>
          </a:xfrm>
        </p:spPr>
        <p:txBody>
          <a:bodyPr/>
          <a:lstStyle/>
          <a:p>
            <a:r>
              <a:rPr lang="en-US" altLang="ko-KR" dirty="0" smtClean="0"/>
              <a:t>01. </a:t>
            </a:r>
            <a:r>
              <a:rPr lang="ko-KR" altLang="en-US" dirty="0"/>
              <a:t>데이터베이스와 </a:t>
            </a:r>
            <a:r>
              <a:rPr lang="en-US" altLang="ko-KR" dirty="0"/>
              <a:t>MySQL</a:t>
            </a:r>
            <a:endParaRPr lang="ko-KR" altLang="en-US" dirty="0"/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04056"/>
          </a:xfrm>
        </p:spPr>
        <p:txBody>
          <a:bodyPr/>
          <a:lstStyle/>
          <a:p>
            <a:r>
              <a:rPr lang="ko-KR" altLang="en-US" dirty="0">
                <a:latin typeface="HelveticaNeue-Medium"/>
              </a:rPr>
              <a:t>스키마 생성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7794697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363" y="2600325"/>
            <a:ext cx="7915275" cy="165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6840760" cy="548680"/>
          </a:xfrm>
        </p:spPr>
        <p:txBody>
          <a:bodyPr/>
          <a:lstStyle/>
          <a:p>
            <a:r>
              <a:rPr lang="en-US" altLang="ko-KR" dirty="0" smtClean="0"/>
              <a:t>01. </a:t>
            </a:r>
            <a:r>
              <a:rPr lang="ko-KR" altLang="en-US" dirty="0"/>
              <a:t>데이터베이스와 </a:t>
            </a:r>
            <a:r>
              <a:rPr lang="en-US" altLang="ko-KR" dirty="0"/>
              <a:t>MySQL</a:t>
            </a:r>
            <a:endParaRPr lang="ko-KR" altLang="en-US" dirty="0"/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04056"/>
          </a:xfrm>
        </p:spPr>
        <p:txBody>
          <a:bodyPr/>
          <a:lstStyle/>
          <a:p>
            <a:r>
              <a:rPr lang="en-US" altLang="ko-KR" dirty="0">
                <a:latin typeface="HelveticaNeue-Medium"/>
              </a:rPr>
              <a:t>SQL</a:t>
            </a:r>
            <a:r>
              <a:rPr lang="ko-KR" altLang="en-US" dirty="0">
                <a:latin typeface="HelveticaNeue-Medium"/>
              </a:rPr>
              <a:t>의 기본 명령어</a:t>
            </a:r>
            <a:endParaRPr lang="en-US" altLang="ko-KR" dirty="0" smtClean="0"/>
          </a:p>
        </p:txBody>
      </p:sp>
      <p:sp>
        <p:nvSpPr>
          <p:cNvPr id="5" name="내용 개체 틀 2"/>
          <p:cNvSpPr txBox="1">
            <a:spLocks/>
          </p:cNvSpPr>
          <p:nvPr/>
        </p:nvSpPr>
        <p:spPr bwMode="auto">
          <a:xfrm>
            <a:off x="539552" y="1700808"/>
            <a:ext cx="8208912" cy="1152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200" dirty="0"/>
              <a:t>▶ 테이블 생성 명령어 </a:t>
            </a:r>
            <a:r>
              <a:rPr lang="en-US" altLang="ko-KR" sz="1200" dirty="0"/>
              <a:t>: CREATE </a:t>
            </a:r>
            <a:r>
              <a:rPr lang="en-US" altLang="ko-KR" sz="1200" dirty="0" smtClean="0"/>
              <a:t>TABLE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200" b="0" dirty="0"/>
              <a:t>CREATE TABLE</a:t>
            </a:r>
            <a:r>
              <a:rPr lang="ko-KR" altLang="en-US" sz="1200" b="0" dirty="0"/>
              <a:t>은 테이블을 만들 때 사용하는 명령어</a:t>
            </a:r>
            <a:endParaRPr lang="en-US" altLang="ko-KR" sz="1200" b="0" dirty="0"/>
          </a:p>
        </p:txBody>
      </p:sp>
    </p:spTree>
    <p:extLst>
      <p:ext uri="{BB962C8B-B14F-4D97-AF65-F5344CB8AC3E}">
        <p14:creationId xmlns:p14="http://schemas.microsoft.com/office/powerpoint/2010/main" val="2926297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4950" y="2857252"/>
            <a:ext cx="6134100" cy="177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6840760" cy="548680"/>
          </a:xfrm>
        </p:spPr>
        <p:txBody>
          <a:bodyPr/>
          <a:lstStyle/>
          <a:p>
            <a:r>
              <a:rPr lang="en-US" altLang="ko-KR" dirty="0" smtClean="0"/>
              <a:t>01. </a:t>
            </a:r>
            <a:r>
              <a:rPr lang="ko-KR" altLang="en-US" dirty="0"/>
              <a:t>데이터베이스와 </a:t>
            </a:r>
            <a:r>
              <a:rPr lang="en-US" altLang="ko-KR" dirty="0"/>
              <a:t>MySQL</a:t>
            </a:r>
            <a:endParaRPr lang="ko-KR" altLang="en-US" dirty="0"/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04056"/>
          </a:xfrm>
        </p:spPr>
        <p:txBody>
          <a:bodyPr/>
          <a:lstStyle/>
          <a:p>
            <a:r>
              <a:rPr lang="en-US" altLang="ko-KR" dirty="0">
                <a:latin typeface="HelveticaNeue-Medium"/>
              </a:rPr>
              <a:t>SQL</a:t>
            </a:r>
            <a:r>
              <a:rPr lang="ko-KR" altLang="en-US" dirty="0">
                <a:latin typeface="HelveticaNeue-Medium"/>
              </a:rPr>
              <a:t>의 기본 명령어</a:t>
            </a:r>
            <a:endParaRPr lang="en-US" altLang="ko-KR" dirty="0" smtClean="0"/>
          </a:p>
        </p:txBody>
      </p:sp>
      <p:sp>
        <p:nvSpPr>
          <p:cNvPr id="5" name="내용 개체 틀 2"/>
          <p:cNvSpPr txBox="1">
            <a:spLocks/>
          </p:cNvSpPr>
          <p:nvPr/>
        </p:nvSpPr>
        <p:spPr bwMode="auto">
          <a:xfrm>
            <a:off x="539552" y="1700808"/>
            <a:ext cx="8208912" cy="1152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200" dirty="0"/>
              <a:t>▶ 테이블 생성 명령어 </a:t>
            </a:r>
            <a:r>
              <a:rPr lang="en-US" altLang="ko-KR" sz="1200" dirty="0"/>
              <a:t>: CREATE </a:t>
            </a:r>
            <a:r>
              <a:rPr lang="en-US" altLang="ko-KR" sz="1200" dirty="0" smtClean="0"/>
              <a:t>TABLE</a:t>
            </a:r>
            <a:endParaRPr lang="en-US" altLang="ko-KR" sz="1200" b="0" dirty="0"/>
          </a:p>
        </p:txBody>
      </p:sp>
    </p:spTree>
    <p:extLst>
      <p:ext uri="{BB962C8B-B14F-4D97-AF65-F5344CB8AC3E}">
        <p14:creationId xmlns:p14="http://schemas.microsoft.com/office/powerpoint/2010/main" val="15386430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363" y="2147888"/>
            <a:ext cx="7915275" cy="2562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6840760" cy="548680"/>
          </a:xfrm>
        </p:spPr>
        <p:txBody>
          <a:bodyPr/>
          <a:lstStyle/>
          <a:p>
            <a:r>
              <a:rPr lang="en-US" altLang="ko-KR" dirty="0" smtClean="0"/>
              <a:t>01. </a:t>
            </a:r>
            <a:r>
              <a:rPr lang="ko-KR" altLang="en-US" dirty="0"/>
              <a:t>데이터베이스와 </a:t>
            </a:r>
            <a:r>
              <a:rPr lang="en-US" altLang="ko-KR" dirty="0"/>
              <a:t>MySQL</a:t>
            </a:r>
            <a:endParaRPr lang="ko-KR" altLang="en-US" dirty="0"/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04056"/>
          </a:xfrm>
        </p:spPr>
        <p:txBody>
          <a:bodyPr/>
          <a:lstStyle/>
          <a:p>
            <a:r>
              <a:rPr lang="en-US" altLang="ko-KR" dirty="0">
                <a:latin typeface="HelveticaNeue-Medium"/>
              </a:rPr>
              <a:t>SQL</a:t>
            </a:r>
            <a:r>
              <a:rPr lang="ko-KR" altLang="en-US" dirty="0">
                <a:latin typeface="HelveticaNeue-Medium"/>
              </a:rPr>
              <a:t>의 기본 명령어</a:t>
            </a:r>
            <a:endParaRPr lang="en-US" altLang="ko-KR" dirty="0" smtClean="0"/>
          </a:p>
        </p:txBody>
      </p:sp>
      <p:sp>
        <p:nvSpPr>
          <p:cNvPr id="5" name="내용 개체 틀 2"/>
          <p:cNvSpPr txBox="1">
            <a:spLocks/>
          </p:cNvSpPr>
          <p:nvPr/>
        </p:nvSpPr>
        <p:spPr bwMode="auto">
          <a:xfrm>
            <a:off x="539552" y="1700808"/>
            <a:ext cx="8208912" cy="1152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200" dirty="0"/>
              <a:t>▶ 테이블 생성 명령어 </a:t>
            </a:r>
            <a:r>
              <a:rPr lang="en-US" altLang="ko-KR" sz="1200" dirty="0"/>
              <a:t>: CREATE </a:t>
            </a:r>
            <a:r>
              <a:rPr lang="en-US" altLang="ko-KR" sz="1200" dirty="0" smtClean="0"/>
              <a:t>TABLE</a:t>
            </a:r>
            <a:endParaRPr lang="en-US" altLang="ko-KR" sz="1200" b="0" dirty="0"/>
          </a:p>
        </p:txBody>
      </p:sp>
    </p:spTree>
    <p:extLst>
      <p:ext uri="{BB962C8B-B14F-4D97-AF65-F5344CB8AC3E}">
        <p14:creationId xmlns:p14="http://schemas.microsoft.com/office/powerpoint/2010/main" val="792160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201" y="2169869"/>
            <a:ext cx="6191598" cy="46003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6840760" cy="548680"/>
          </a:xfrm>
        </p:spPr>
        <p:txBody>
          <a:bodyPr/>
          <a:lstStyle/>
          <a:p>
            <a:r>
              <a:rPr lang="en-US" altLang="ko-KR" dirty="0" smtClean="0"/>
              <a:t>01. </a:t>
            </a:r>
            <a:r>
              <a:rPr lang="ko-KR" altLang="en-US" dirty="0"/>
              <a:t>데이터베이스와 </a:t>
            </a:r>
            <a:r>
              <a:rPr lang="en-US" altLang="ko-KR" dirty="0"/>
              <a:t>MySQL</a:t>
            </a:r>
            <a:endParaRPr lang="ko-KR" altLang="en-US" dirty="0"/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04056"/>
          </a:xfrm>
        </p:spPr>
        <p:txBody>
          <a:bodyPr/>
          <a:lstStyle/>
          <a:p>
            <a:r>
              <a:rPr lang="en-US" altLang="ko-KR" dirty="0">
                <a:latin typeface="HelveticaNeue-Medium"/>
              </a:rPr>
              <a:t>SQL</a:t>
            </a:r>
            <a:r>
              <a:rPr lang="ko-KR" altLang="en-US" dirty="0">
                <a:latin typeface="HelveticaNeue-Medium"/>
              </a:rPr>
              <a:t>의 기본 명령어</a:t>
            </a:r>
            <a:endParaRPr lang="en-US" altLang="ko-KR" dirty="0" smtClean="0"/>
          </a:p>
        </p:txBody>
      </p:sp>
      <p:sp>
        <p:nvSpPr>
          <p:cNvPr id="5" name="내용 개체 틀 2"/>
          <p:cNvSpPr txBox="1">
            <a:spLocks/>
          </p:cNvSpPr>
          <p:nvPr/>
        </p:nvSpPr>
        <p:spPr bwMode="auto">
          <a:xfrm>
            <a:off x="539552" y="1700808"/>
            <a:ext cx="8208912" cy="1152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200" dirty="0"/>
              <a:t>▶ 테이블 생성 명령어 </a:t>
            </a:r>
            <a:r>
              <a:rPr lang="en-US" altLang="ko-KR" sz="1200" dirty="0"/>
              <a:t>: CREATE </a:t>
            </a:r>
            <a:r>
              <a:rPr lang="en-US" altLang="ko-KR" sz="1200" dirty="0" smtClean="0"/>
              <a:t>TABLE</a:t>
            </a:r>
            <a:endParaRPr lang="en-US" altLang="ko-KR" sz="1200" b="0" dirty="0"/>
          </a:p>
        </p:txBody>
      </p:sp>
    </p:spTree>
    <p:extLst>
      <p:ext uri="{BB962C8B-B14F-4D97-AF65-F5344CB8AC3E}">
        <p14:creationId xmlns:p14="http://schemas.microsoft.com/office/powerpoint/2010/main" val="13698343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5449" y="3997143"/>
            <a:ext cx="4714286" cy="11714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42631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2"/>
          <p:cNvSpPr txBox="1">
            <a:spLocks/>
          </p:cNvSpPr>
          <p:nvPr/>
        </p:nvSpPr>
        <p:spPr bwMode="auto">
          <a:xfrm>
            <a:off x="539552" y="1700808"/>
            <a:ext cx="8208912" cy="1152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200" dirty="0"/>
              <a:t>▶ </a:t>
            </a:r>
            <a:r>
              <a:rPr lang="ko-KR" altLang="en-US" sz="1200" dirty="0" smtClean="0"/>
              <a:t>테이블 </a:t>
            </a:r>
            <a:r>
              <a:rPr lang="ko-KR" altLang="en-US" sz="1200" dirty="0"/>
              <a:t>구조 변경 명령어 </a:t>
            </a:r>
            <a:r>
              <a:rPr lang="en-US" altLang="ko-KR" sz="1200" dirty="0"/>
              <a:t>: ALTER </a:t>
            </a:r>
            <a:r>
              <a:rPr lang="en-US" altLang="ko-KR" sz="1200" dirty="0" smtClean="0"/>
              <a:t>TABLE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200" b="0" dirty="0"/>
              <a:t>ALTER TABLE</a:t>
            </a:r>
            <a:r>
              <a:rPr lang="ko-KR" altLang="en-US" sz="1200" b="0" dirty="0"/>
              <a:t>은 테이블 구조를 변경할 때 사용하는 명령어이다</a:t>
            </a:r>
            <a:r>
              <a:rPr lang="en-US" altLang="ko-KR" sz="1200" b="0" dirty="0"/>
              <a:t>.</a:t>
            </a:r>
            <a:endParaRPr lang="en-US" altLang="ko-KR" sz="1200" b="0" dirty="0"/>
          </a:p>
        </p:txBody>
      </p:sp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363" y="2492896"/>
            <a:ext cx="7915275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2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838" y="3501008"/>
            <a:ext cx="7934325" cy="294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6840760" cy="548680"/>
          </a:xfrm>
        </p:spPr>
        <p:txBody>
          <a:bodyPr/>
          <a:lstStyle/>
          <a:p>
            <a:r>
              <a:rPr lang="en-US" altLang="ko-KR" dirty="0" smtClean="0"/>
              <a:t>01. </a:t>
            </a:r>
            <a:r>
              <a:rPr lang="ko-KR" altLang="en-US" dirty="0"/>
              <a:t>데이터베이스와 </a:t>
            </a:r>
            <a:r>
              <a:rPr lang="en-US" altLang="ko-KR" dirty="0"/>
              <a:t>MySQL</a:t>
            </a:r>
            <a:endParaRPr lang="ko-KR" altLang="en-US" dirty="0"/>
          </a:p>
        </p:txBody>
      </p:sp>
      <p:sp>
        <p:nvSpPr>
          <p:cNvPr id="5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04056"/>
          </a:xfrm>
        </p:spPr>
        <p:txBody>
          <a:bodyPr/>
          <a:lstStyle/>
          <a:p>
            <a:r>
              <a:rPr lang="en-US" altLang="ko-KR" dirty="0">
                <a:latin typeface="HelveticaNeue-Medium"/>
              </a:rPr>
              <a:t>SQL</a:t>
            </a:r>
            <a:r>
              <a:rPr lang="ko-KR" altLang="en-US" dirty="0">
                <a:latin typeface="HelveticaNeue-Medium"/>
              </a:rPr>
              <a:t>의 기본 명령어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7225620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000" y="2852936"/>
            <a:ext cx="7872413" cy="184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내용 개체 틀 2"/>
          <p:cNvSpPr txBox="1">
            <a:spLocks/>
          </p:cNvSpPr>
          <p:nvPr/>
        </p:nvSpPr>
        <p:spPr bwMode="auto">
          <a:xfrm>
            <a:off x="539552" y="1700808"/>
            <a:ext cx="8208912" cy="1152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200" dirty="0"/>
              <a:t>▶ </a:t>
            </a:r>
            <a:r>
              <a:rPr lang="ko-KR" altLang="en-US" sz="1200" dirty="0" smtClean="0"/>
              <a:t>테이블 </a:t>
            </a:r>
            <a:r>
              <a:rPr lang="ko-KR" altLang="en-US" sz="1200" dirty="0"/>
              <a:t>구조 변경 명령어 </a:t>
            </a:r>
            <a:r>
              <a:rPr lang="en-US" altLang="ko-KR" sz="1200" dirty="0"/>
              <a:t>: ALTER </a:t>
            </a:r>
            <a:r>
              <a:rPr lang="en-US" altLang="ko-KR" sz="1200" dirty="0" smtClean="0"/>
              <a:t>TABLE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200" b="0" dirty="0"/>
              <a:t>ALTER TABLE</a:t>
            </a:r>
            <a:r>
              <a:rPr lang="ko-KR" altLang="en-US" sz="1200" b="0" dirty="0"/>
              <a:t>은 테이블 구조를 변경할 때 사용하는 명령어이다</a:t>
            </a:r>
            <a:r>
              <a:rPr lang="en-US" altLang="ko-KR" sz="1200" b="0" dirty="0"/>
              <a:t>.</a:t>
            </a:r>
            <a:endParaRPr lang="en-US" altLang="ko-KR" sz="1200" b="0" dirty="0"/>
          </a:p>
        </p:txBody>
      </p:sp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6840760" cy="548680"/>
          </a:xfrm>
        </p:spPr>
        <p:txBody>
          <a:bodyPr/>
          <a:lstStyle/>
          <a:p>
            <a:r>
              <a:rPr lang="en-US" altLang="ko-KR" dirty="0" smtClean="0"/>
              <a:t>01. </a:t>
            </a:r>
            <a:r>
              <a:rPr lang="ko-KR" altLang="en-US" dirty="0"/>
              <a:t>데이터베이스와 </a:t>
            </a:r>
            <a:r>
              <a:rPr lang="en-US" altLang="ko-KR" dirty="0"/>
              <a:t>MySQL</a:t>
            </a:r>
            <a:endParaRPr lang="ko-KR" altLang="en-US" dirty="0"/>
          </a:p>
        </p:txBody>
      </p:sp>
      <p:sp>
        <p:nvSpPr>
          <p:cNvPr id="5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04056"/>
          </a:xfrm>
        </p:spPr>
        <p:txBody>
          <a:bodyPr/>
          <a:lstStyle/>
          <a:p>
            <a:r>
              <a:rPr lang="en-US" altLang="ko-KR" dirty="0">
                <a:latin typeface="HelveticaNeue-Medium"/>
              </a:rPr>
              <a:t>SQL</a:t>
            </a:r>
            <a:r>
              <a:rPr lang="ko-KR" altLang="en-US" dirty="0">
                <a:latin typeface="HelveticaNeue-Medium"/>
              </a:rPr>
              <a:t>의 기본 명령어</a:t>
            </a:r>
            <a:endParaRPr lang="en-US" altLang="ko-KR" dirty="0" smtClean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363" y="5013176"/>
            <a:ext cx="7915275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894205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내용 개체 틀 2"/>
          <p:cNvSpPr txBox="1">
            <a:spLocks/>
          </p:cNvSpPr>
          <p:nvPr/>
        </p:nvSpPr>
        <p:spPr bwMode="auto">
          <a:xfrm>
            <a:off x="539552" y="3283471"/>
            <a:ext cx="8208912" cy="1152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200" dirty="0"/>
              <a:t>▶ 테이블에 데이터 추가 명령어 </a:t>
            </a:r>
            <a:r>
              <a:rPr lang="en-US" altLang="ko-KR" sz="1200" dirty="0"/>
              <a:t>: </a:t>
            </a:r>
            <a:r>
              <a:rPr lang="en-US" altLang="ko-KR" sz="1200" dirty="0" smtClean="0"/>
              <a:t>INSERT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200" b="0" dirty="0"/>
              <a:t>INSERT</a:t>
            </a:r>
            <a:r>
              <a:rPr lang="ko-KR" altLang="en-US" sz="1200" b="0" dirty="0"/>
              <a:t>는 테이블에 새로운 데이터를 추가할 때 사용하는 명령어이다</a:t>
            </a:r>
            <a:r>
              <a:rPr lang="en-US" altLang="ko-KR" sz="1200" b="0" dirty="0"/>
              <a:t>.</a:t>
            </a:r>
            <a:endParaRPr lang="en-US" altLang="ko-KR" sz="1200" b="0" dirty="0"/>
          </a:p>
        </p:txBody>
      </p:sp>
      <p:pic>
        <p:nvPicPr>
          <p:cNvPr id="552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363" y="2441848"/>
            <a:ext cx="79152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530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363" y="4026024"/>
            <a:ext cx="7915275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530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363" y="5019253"/>
            <a:ext cx="7915275" cy="1362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내용 개체 틀 2"/>
          <p:cNvSpPr txBox="1">
            <a:spLocks/>
          </p:cNvSpPr>
          <p:nvPr/>
        </p:nvSpPr>
        <p:spPr bwMode="auto">
          <a:xfrm>
            <a:off x="539552" y="1700808"/>
            <a:ext cx="8208912" cy="1152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200" dirty="0" smtClean="0"/>
              <a:t>▶ 테이블 삭제 명령어 </a:t>
            </a:r>
            <a:r>
              <a:rPr lang="en-US" altLang="ko-KR" sz="1200" dirty="0" smtClean="0"/>
              <a:t>: DROP TABLE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200" b="0" dirty="0"/>
              <a:t>DROP TABLE</a:t>
            </a:r>
            <a:r>
              <a:rPr lang="ko-KR" altLang="en-US" sz="1200" b="0" dirty="0"/>
              <a:t>은 테이블을 완전히 삭제할 때 사용하는 명령어이다</a:t>
            </a:r>
            <a:r>
              <a:rPr lang="en-US" altLang="ko-KR" sz="1200" b="0" dirty="0"/>
              <a:t>.</a:t>
            </a:r>
            <a:endParaRPr lang="en-US" altLang="ko-KR" sz="1200" b="0" dirty="0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6840760" cy="548680"/>
          </a:xfrm>
        </p:spPr>
        <p:txBody>
          <a:bodyPr/>
          <a:lstStyle/>
          <a:p>
            <a:r>
              <a:rPr lang="en-US" altLang="ko-KR" dirty="0" smtClean="0"/>
              <a:t>01. </a:t>
            </a:r>
            <a:r>
              <a:rPr lang="ko-KR" altLang="en-US" dirty="0"/>
              <a:t>데이터베이스와 </a:t>
            </a:r>
            <a:r>
              <a:rPr lang="en-US" altLang="ko-KR" dirty="0"/>
              <a:t>MySQL</a:t>
            </a:r>
            <a:endParaRPr lang="ko-KR" altLang="en-US" dirty="0"/>
          </a:p>
        </p:txBody>
      </p:sp>
      <p:sp>
        <p:nvSpPr>
          <p:cNvPr id="8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04056"/>
          </a:xfrm>
        </p:spPr>
        <p:txBody>
          <a:bodyPr/>
          <a:lstStyle/>
          <a:p>
            <a:r>
              <a:rPr lang="en-US" altLang="ko-KR" dirty="0">
                <a:latin typeface="HelveticaNeue-Medium"/>
              </a:rPr>
              <a:t>SQL</a:t>
            </a:r>
            <a:r>
              <a:rPr lang="ko-KR" altLang="en-US" dirty="0">
                <a:latin typeface="HelveticaNeue-Medium"/>
              </a:rPr>
              <a:t>의 기본 명령어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41883654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363" y="3206874"/>
            <a:ext cx="7915275" cy="107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363" y="2441848"/>
            <a:ext cx="79152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내용 개체 틀 2"/>
          <p:cNvSpPr txBox="1">
            <a:spLocks/>
          </p:cNvSpPr>
          <p:nvPr/>
        </p:nvSpPr>
        <p:spPr bwMode="auto">
          <a:xfrm>
            <a:off x="539552" y="1700808"/>
            <a:ext cx="8208912" cy="1152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200" dirty="0"/>
              <a:t>▶ 테이블 데이터 조회 명령어 </a:t>
            </a:r>
            <a:r>
              <a:rPr lang="en-US" altLang="ko-KR" sz="1200" dirty="0"/>
              <a:t>: </a:t>
            </a:r>
            <a:r>
              <a:rPr lang="en-US" altLang="ko-KR" sz="1200" dirty="0" smtClean="0"/>
              <a:t>SELECT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200" b="0" dirty="0"/>
              <a:t>SELECT</a:t>
            </a:r>
            <a:r>
              <a:rPr lang="ko-KR" altLang="en-US" sz="1200" b="0" dirty="0"/>
              <a:t>는 테이블에서 특정 조건에 맞는 데이터를 조회할 때 사용하는 명령어이다</a:t>
            </a:r>
            <a:endParaRPr lang="en-US" altLang="ko-KR" sz="1200" b="0" dirty="0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6840760" cy="548680"/>
          </a:xfrm>
        </p:spPr>
        <p:txBody>
          <a:bodyPr/>
          <a:lstStyle/>
          <a:p>
            <a:r>
              <a:rPr lang="en-US" altLang="ko-KR" dirty="0" smtClean="0"/>
              <a:t>01. </a:t>
            </a:r>
            <a:r>
              <a:rPr lang="ko-KR" altLang="en-US" dirty="0"/>
              <a:t>데이터베이스와 </a:t>
            </a:r>
            <a:r>
              <a:rPr lang="en-US" altLang="ko-KR" dirty="0"/>
              <a:t>MySQL</a:t>
            </a:r>
            <a:endParaRPr lang="ko-KR" altLang="en-US" dirty="0"/>
          </a:p>
        </p:txBody>
      </p:sp>
      <p:sp>
        <p:nvSpPr>
          <p:cNvPr id="8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04056"/>
          </a:xfrm>
        </p:spPr>
        <p:txBody>
          <a:bodyPr/>
          <a:lstStyle/>
          <a:p>
            <a:r>
              <a:rPr lang="en-US" altLang="ko-KR" dirty="0">
                <a:latin typeface="HelveticaNeue-Medium"/>
              </a:rPr>
              <a:t>SQL</a:t>
            </a:r>
            <a:r>
              <a:rPr lang="ko-KR" altLang="en-US" dirty="0">
                <a:latin typeface="HelveticaNeue-Medium"/>
              </a:rPr>
              <a:t>의 기본 명령어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3129400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363" y="2441848"/>
            <a:ext cx="79152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내용 개체 틀 2"/>
          <p:cNvSpPr txBox="1">
            <a:spLocks/>
          </p:cNvSpPr>
          <p:nvPr/>
        </p:nvSpPr>
        <p:spPr bwMode="auto">
          <a:xfrm>
            <a:off x="539552" y="1700808"/>
            <a:ext cx="8208912" cy="1152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200" dirty="0"/>
              <a:t>▶ 테이블의 데이터 수정 명령어 </a:t>
            </a:r>
            <a:r>
              <a:rPr lang="en-US" altLang="ko-KR" sz="1200" dirty="0"/>
              <a:t>: </a:t>
            </a:r>
            <a:r>
              <a:rPr lang="en-US" altLang="ko-KR" sz="1200" dirty="0" smtClean="0"/>
              <a:t>UPDATE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200" b="0" dirty="0"/>
              <a:t>UPDATE</a:t>
            </a:r>
            <a:r>
              <a:rPr lang="ko-KR" altLang="en-US" sz="1200" b="0" dirty="0"/>
              <a:t>는 테이블에서 특정 조건에 해당하는 데이터 내용을 수정할 때 사용하는 명령어이다</a:t>
            </a:r>
            <a:endParaRPr lang="en-US" altLang="ko-KR" sz="1200" b="0" dirty="0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6840760" cy="548680"/>
          </a:xfrm>
        </p:spPr>
        <p:txBody>
          <a:bodyPr/>
          <a:lstStyle/>
          <a:p>
            <a:r>
              <a:rPr lang="en-US" altLang="ko-KR" dirty="0" smtClean="0"/>
              <a:t>01. </a:t>
            </a:r>
            <a:r>
              <a:rPr lang="ko-KR" altLang="en-US" dirty="0"/>
              <a:t>데이터베이스와 </a:t>
            </a:r>
            <a:r>
              <a:rPr lang="en-US" altLang="ko-KR" dirty="0"/>
              <a:t>MySQL</a:t>
            </a:r>
            <a:endParaRPr lang="ko-KR" altLang="en-US" dirty="0"/>
          </a:p>
        </p:txBody>
      </p:sp>
      <p:sp>
        <p:nvSpPr>
          <p:cNvPr id="8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04056"/>
          </a:xfrm>
        </p:spPr>
        <p:txBody>
          <a:bodyPr/>
          <a:lstStyle/>
          <a:p>
            <a:r>
              <a:rPr lang="en-US" altLang="ko-KR" dirty="0">
                <a:latin typeface="HelveticaNeue-Medium"/>
              </a:rPr>
              <a:t>SQL</a:t>
            </a:r>
            <a:r>
              <a:rPr lang="ko-KR" altLang="en-US" dirty="0">
                <a:latin typeface="HelveticaNeue-Medium"/>
              </a:rPr>
              <a:t>의 기본 명령어</a:t>
            </a:r>
            <a:endParaRPr lang="en-US" altLang="ko-KR" dirty="0" smtClean="0"/>
          </a:p>
        </p:txBody>
      </p:sp>
      <p:pic>
        <p:nvPicPr>
          <p:cNvPr id="12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363" y="3140968"/>
            <a:ext cx="79152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472710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363" y="2441848"/>
            <a:ext cx="79152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내용 개체 틀 2"/>
          <p:cNvSpPr txBox="1">
            <a:spLocks/>
          </p:cNvSpPr>
          <p:nvPr/>
        </p:nvSpPr>
        <p:spPr bwMode="auto">
          <a:xfrm>
            <a:off x="539552" y="1700808"/>
            <a:ext cx="8208912" cy="1152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200" dirty="0"/>
              <a:t>▶ 테이블의 데이터 삭제 명령어 </a:t>
            </a:r>
            <a:r>
              <a:rPr lang="en-US" altLang="ko-KR" sz="1200" dirty="0"/>
              <a:t>: </a:t>
            </a:r>
            <a:r>
              <a:rPr lang="en-US" altLang="ko-KR" sz="1200" dirty="0" smtClean="0"/>
              <a:t>DELETE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200" b="0" dirty="0"/>
              <a:t>DELETE</a:t>
            </a:r>
            <a:r>
              <a:rPr lang="ko-KR" altLang="en-US" sz="1200" b="0" dirty="0"/>
              <a:t>는 테이블에서 특정 조건에 맞는 데이터를 삭제할 때 사용하는 명령어이다</a:t>
            </a:r>
            <a:endParaRPr lang="en-US" altLang="ko-KR" sz="1200" b="0" dirty="0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6840760" cy="548680"/>
          </a:xfrm>
        </p:spPr>
        <p:txBody>
          <a:bodyPr/>
          <a:lstStyle/>
          <a:p>
            <a:r>
              <a:rPr lang="en-US" altLang="ko-KR" dirty="0" smtClean="0"/>
              <a:t>01. </a:t>
            </a:r>
            <a:r>
              <a:rPr lang="ko-KR" altLang="en-US" dirty="0"/>
              <a:t>데이터베이스와 </a:t>
            </a:r>
            <a:r>
              <a:rPr lang="en-US" altLang="ko-KR" dirty="0"/>
              <a:t>MySQL</a:t>
            </a:r>
            <a:endParaRPr lang="ko-KR" altLang="en-US" dirty="0"/>
          </a:p>
        </p:txBody>
      </p:sp>
      <p:sp>
        <p:nvSpPr>
          <p:cNvPr id="8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04056"/>
          </a:xfrm>
        </p:spPr>
        <p:txBody>
          <a:bodyPr/>
          <a:lstStyle/>
          <a:p>
            <a:r>
              <a:rPr lang="en-US" altLang="ko-KR" dirty="0">
                <a:latin typeface="HelveticaNeue-Medium"/>
              </a:rPr>
              <a:t>SQL</a:t>
            </a:r>
            <a:r>
              <a:rPr lang="ko-KR" altLang="en-US" dirty="0">
                <a:latin typeface="HelveticaNeue-Medium"/>
              </a:rPr>
              <a:t>의 기본 명령어</a:t>
            </a:r>
            <a:endParaRPr lang="en-US" altLang="ko-KR" dirty="0" smtClean="0"/>
          </a:p>
        </p:txBody>
      </p:sp>
      <p:pic>
        <p:nvPicPr>
          <p:cNvPr id="11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363" y="3284984"/>
            <a:ext cx="7915275" cy="80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517643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825" y="2708920"/>
            <a:ext cx="7372350" cy="281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내용 개체 틀 2"/>
          <p:cNvSpPr txBox="1">
            <a:spLocks/>
          </p:cNvSpPr>
          <p:nvPr/>
        </p:nvSpPr>
        <p:spPr bwMode="auto">
          <a:xfrm>
            <a:off x="539552" y="1700808"/>
            <a:ext cx="8208912" cy="1152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altLang="ko-KR" sz="1200" b="0" dirty="0"/>
              <a:t>JDBC</a:t>
            </a:r>
            <a:r>
              <a:rPr lang="ko-KR" altLang="en-US" sz="1200" b="0" dirty="0"/>
              <a:t>는 </a:t>
            </a:r>
            <a:r>
              <a:rPr lang="en-US" altLang="ko-KR" sz="1200" b="0" dirty="0"/>
              <a:t>Java </a:t>
            </a:r>
            <a:r>
              <a:rPr lang="en-US" altLang="ko-KR" sz="1200" b="0" dirty="0" err="1"/>
              <a:t>DataBase</a:t>
            </a:r>
            <a:r>
              <a:rPr lang="en-US" altLang="ko-KR" sz="1200" b="0" dirty="0"/>
              <a:t> Connectivity</a:t>
            </a:r>
            <a:r>
              <a:rPr lang="ko-KR" altLang="en-US" sz="1200" b="0" dirty="0"/>
              <a:t>의 약어로</a:t>
            </a:r>
            <a:r>
              <a:rPr lang="en-US" altLang="ko-KR" sz="1200" b="0" dirty="0"/>
              <a:t>, </a:t>
            </a:r>
            <a:r>
              <a:rPr lang="ko-KR" altLang="en-US" sz="1200" b="0" dirty="0"/>
              <a:t>자바에서 데이터베이스 연동 프로그램을 </a:t>
            </a:r>
            <a:r>
              <a:rPr lang="ko-KR" altLang="en-US" sz="1200" b="0" dirty="0" smtClean="0"/>
              <a:t>개발하려고 </a:t>
            </a:r>
            <a:r>
              <a:rPr lang="ko-KR" altLang="en-US" sz="1200" b="0" dirty="0"/>
              <a:t>만든 </a:t>
            </a:r>
            <a:r>
              <a:rPr lang="ko-KR" altLang="en-US" sz="1200" b="0" dirty="0" smtClean="0"/>
              <a:t>기술</a:t>
            </a:r>
            <a:r>
              <a:rPr lang="en-US" altLang="ko-KR" sz="1200" b="0" dirty="0" smtClean="0"/>
              <a:t>.</a:t>
            </a:r>
            <a:endParaRPr lang="en-US" altLang="ko-KR" sz="1200" b="0" dirty="0"/>
          </a:p>
        </p:txBody>
      </p:sp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6840760" cy="548680"/>
          </a:xfrm>
        </p:spPr>
        <p:txBody>
          <a:bodyPr/>
          <a:lstStyle/>
          <a:p>
            <a:r>
              <a:rPr lang="en-US" altLang="ko-KR" dirty="0" smtClean="0"/>
              <a:t>02. </a:t>
            </a:r>
            <a:r>
              <a:rPr lang="en-US" altLang="ko-KR" dirty="0"/>
              <a:t>JDBC</a:t>
            </a:r>
            <a:r>
              <a:rPr lang="ko-KR" altLang="en-US" dirty="0"/>
              <a:t>의 이해</a:t>
            </a:r>
            <a:endParaRPr lang="ko-KR" altLang="en-US" dirty="0"/>
          </a:p>
        </p:txBody>
      </p:sp>
      <p:sp>
        <p:nvSpPr>
          <p:cNvPr id="5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04056"/>
          </a:xfrm>
        </p:spPr>
        <p:txBody>
          <a:bodyPr/>
          <a:lstStyle/>
          <a:p>
            <a:r>
              <a:rPr lang="en-US" altLang="ko-KR" dirty="0">
                <a:latin typeface="HelveticaNeue-Medium"/>
              </a:rPr>
              <a:t>JDBC</a:t>
            </a:r>
            <a:r>
              <a:rPr lang="ko-KR" altLang="en-US" dirty="0">
                <a:latin typeface="HelveticaNeue-Medium"/>
              </a:rPr>
              <a:t>의 개념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0660034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7556" y="2996952"/>
            <a:ext cx="4968889" cy="3724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6840760" cy="548680"/>
          </a:xfrm>
        </p:spPr>
        <p:txBody>
          <a:bodyPr/>
          <a:lstStyle/>
          <a:p>
            <a:r>
              <a:rPr lang="en-US" altLang="ko-KR" dirty="0" smtClean="0"/>
              <a:t>02. </a:t>
            </a:r>
            <a:r>
              <a:rPr lang="en-US" altLang="ko-KR" dirty="0"/>
              <a:t>JDBC</a:t>
            </a:r>
            <a:r>
              <a:rPr lang="ko-KR" altLang="en-US" dirty="0"/>
              <a:t>의 이해</a:t>
            </a:r>
            <a:endParaRPr lang="ko-KR" altLang="en-US" dirty="0"/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04056"/>
          </a:xfrm>
        </p:spPr>
        <p:txBody>
          <a:bodyPr/>
          <a:lstStyle/>
          <a:p>
            <a:r>
              <a:rPr lang="en-US" altLang="ko-KR" dirty="0">
                <a:latin typeface="HelveticaNeue-Medium"/>
              </a:rPr>
              <a:t>JDBC</a:t>
            </a:r>
            <a:r>
              <a:rPr lang="ko-KR" altLang="en-US" dirty="0">
                <a:latin typeface="HelveticaNeue-Medium"/>
              </a:rPr>
              <a:t>의 개념</a:t>
            </a:r>
            <a:endParaRPr lang="en-US" altLang="ko-KR" dirty="0" smtClean="0"/>
          </a:p>
        </p:txBody>
      </p:sp>
      <p:sp>
        <p:nvSpPr>
          <p:cNvPr id="5" name="내용 개체 틀 2"/>
          <p:cNvSpPr txBox="1">
            <a:spLocks/>
          </p:cNvSpPr>
          <p:nvPr/>
        </p:nvSpPr>
        <p:spPr bwMode="auto">
          <a:xfrm>
            <a:off x="539552" y="1700808"/>
            <a:ext cx="8208912" cy="1152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altLang="ko-KR" sz="1200" b="0" dirty="0"/>
              <a:t>JDBC</a:t>
            </a:r>
            <a:r>
              <a:rPr lang="ko-KR" altLang="en-US" sz="1200" b="0" dirty="0"/>
              <a:t>는 </a:t>
            </a:r>
            <a:r>
              <a:rPr lang="en-US" altLang="ko-KR" sz="1200" b="0" dirty="0"/>
              <a:t>Java </a:t>
            </a:r>
            <a:r>
              <a:rPr lang="en-US" altLang="ko-KR" sz="1200" b="0" dirty="0" err="1"/>
              <a:t>DataBase</a:t>
            </a:r>
            <a:r>
              <a:rPr lang="en-US" altLang="ko-KR" sz="1200" b="0" dirty="0"/>
              <a:t> Connectivity</a:t>
            </a:r>
            <a:r>
              <a:rPr lang="ko-KR" altLang="en-US" sz="1200" b="0" dirty="0"/>
              <a:t>의 약어로</a:t>
            </a:r>
            <a:r>
              <a:rPr lang="en-US" altLang="ko-KR" sz="1200" b="0" dirty="0"/>
              <a:t>, </a:t>
            </a:r>
            <a:r>
              <a:rPr lang="ko-KR" altLang="en-US" sz="1200" b="0" dirty="0"/>
              <a:t>자바에서 데이터베이스 연동 프로그램을 </a:t>
            </a:r>
            <a:r>
              <a:rPr lang="ko-KR" altLang="en-US" sz="1200" b="0" dirty="0" smtClean="0"/>
              <a:t>개발하려고 </a:t>
            </a:r>
            <a:r>
              <a:rPr lang="ko-KR" altLang="en-US" sz="1200" b="0" dirty="0"/>
              <a:t>만든 </a:t>
            </a:r>
            <a:r>
              <a:rPr lang="ko-KR" altLang="en-US" sz="1200" b="0" dirty="0" smtClean="0"/>
              <a:t>기술</a:t>
            </a:r>
            <a:r>
              <a:rPr lang="en-US" altLang="ko-KR" sz="1200" b="0" dirty="0" smtClean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200" b="0" dirty="0"/>
              <a:t>JDBC</a:t>
            </a:r>
            <a:r>
              <a:rPr lang="ko-KR" altLang="en-US" sz="1200" b="0" dirty="0"/>
              <a:t>는 데이터베이스 연결 및 쿼리에서 표준화된 인터페이스를 정의한다</a:t>
            </a:r>
            <a:r>
              <a:rPr lang="en-US" altLang="ko-KR" sz="1200" b="0" dirty="0"/>
              <a:t>. </a:t>
            </a:r>
            <a:r>
              <a:rPr lang="ko-KR" altLang="en-US" sz="1200" b="0" dirty="0"/>
              <a:t>데이터베이스 회사에서는 </a:t>
            </a:r>
            <a:r>
              <a:rPr lang="ko-KR" altLang="en-US" sz="1200" b="0" dirty="0" smtClean="0"/>
              <a:t>자신들의 </a:t>
            </a:r>
            <a:r>
              <a:rPr lang="ko-KR" altLang="en-US" sz="1200" b="0" dirty="0"/>
              <a:t>데이터베이스에 맞는 </a:t>
            </a:r>
            <a:r>
              <a:rPr lang="en-US" altLang="ko-KR" sz="1200" b="0" dirty="0"/>
              <a:t>JDBC </a:t>
            </a:r>
            <a:r>
              <a:rPr lang="ko-KR" altLang="en-US" sz="1200" b="0" dirty="0"/>
              <a:t>드라이버</a:t>
            </a:r>
            <a:r>
              <a:rPr lang="en-US" altLang="ko-KR" sz="1200" b="0" dirty="0"/>
              <a:t>(Driver)</a:t>
            </a:r>
            <a:r>
              <a:rPr lang="ko-KR" altLang="en-US" sz="1200" b="0" dirty="0"/>
              <a:t>를 개발하여 배포하기 때문에 개발자들은 데이터베이스 </a:t>
            </a:r>
            <a:r>
              <a:rPr lang="ko-KR" altLang="en-US" sz="1200" b="0" dirty="0" smtClean="0"/>
              <a:t>회사와 </a:t>
            </a:r>
            <a:r>
              <a:rPr lang="ko-KR" altLang="en-US" sz="1200" b="0" dirty="0"/>
              <a:t>상관없이 표준화된 </a:t>
            </a:r>
            <a:r>
              <a:rPr lang="en-US" altLang="ko-KR" sz="1200" b="0" dirty="0"/>
              <a:t>API</a:t>
            </a:r>
            <a:r>
              <a:rPr lang="ko-KR" altLang="en-US" sz="1200" b="0" dirty="0"/>
              <a:t>를 이용하여 프로그램을 개발할 수 있다</a:t>
            </a:r>
            <a:r>
              <a:rPr lang="en-US" altLang="ko-KR" sz="1200" b="0" dirty="0"/>
              <a:t>.</a:t>
            </a:r>
            <a:endParaRPr lang="en-US" altLang="ko-KR" sz="1200" b="0" dirty="0"/>
          </a:p>
        </p:txBody>
      </p:sp>
    </p:spTree>
    <p:extLst>
      <p:ext uri="{BB962C8B-B14F-4D97-AF65-F5344CB8AC3E}">
        <p14:creationId xmlns:p14="http://schemas.microsoft.com/office/powerpoint/2010/main" val="241633051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0287" y="1268760"/>
            <a:ext cx="6600001" cy="54952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6840760" cy="548680"/>
          </a:xfrm>
        </p:spPr>
        <p:txBody>
          <a:bodyPr/>
          <a:lstStyle/>
          <a:p>
            <a:r>
              <a:rPr lang="en-US" altLang="ko-KR" dirty="0" smtClean="0"/>
              <a:t>02. </a:t>
            </a:r>
            <a:r>
              <a:rPr lang="en-US" altLang="ko-KR" dirty="0"/>
              <a:t>JDBC</a:t>
            </a:r>
            <a:r>
              <a:rPr lang="ko-KR" altLang="en-US" dirty="0"/>
              <a:t>의 이해</a:t>
            </a:r>
            <a:endParaRPr lang="ko-KR" altLang="en-US" dirty="0"/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04056"/>
          </a:xfrm>
        </p:spPr>
        <p:txBody>
          <a:bodyPr/>
          <a:lstStyle/>
          <a:p>
            <a:r>
              <a:rPr lang="en-US" altLang="ko-KR" dirty="0">
                <a:latin typeface="HelveticaNeue-Medium"/>
              </a:rPr>
              <a:t>JDBC</a:t>
            </a:r>
            <a:r>
              <a:rPr lang="ko-KR" altLang="en-US" dirty="0">
                <a:latin typeface="HelveticaNeue-Medium"/>
              </a:rPr>
              <a:t>의 개념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30496336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2"/>
          <p:cNvSpPr txBox="1">
            <a:spLocks/>
          </p:cNvSpPr>
          <p:nvPr/>
        </p:nvSpPr>
        <p:spPr bwMode="auto">
          <a:xfrm>
            <a:off x="539552" y="2524522"/>
            <a:ext cx="8208912" cy="1152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200" dirty="0" smtClean="0">
                <a:solidFill>
                  <a:srgbClr val="00A4E6"/>
                </a:solidFill>
              </a:rPr>
              <a:t>[</a:t>
            </a:r>
            <a:r>
              <a:rPr lang="ko-KR" altLang="en-US" sz="1200" dirty="0" smtClean="0">
                <a:solidFill>
                  <a:srgbClr val="00A4E6"/>
                </a:solidFill>
              </a:rPr>
              <a:t>클래스 </a:t>
            </a:r>
            <a:r>
              <a:rPr lang="ko-KR" altLang="en-US" sz="1200" dirty="0">
                <a:solidFill>
                  <a:srgbClr val="00A4E6"/>
                </a:solidFill>
              </a:rPr>
              <a:t>패스의 </a:t>
            </a:r>
            <a:r>
              <a:rPr lang="ko-KR" altLang="en-US" sz="1200" dirty="0" smtClean="0">
                <a:solidFill>
                  <a:srgbClr val="00A4E6"/>
                </a:solidFill>
              </a:rPr>
              <a:t>관리법</a:t>
            </a:r>
            <a:r>
              <a:rPr lang="en-US" altLang="ko-KR" sz="1200" dirty="0" smtClean="0">
                <a:solidFill>
                  <a:srgbClr val="00A4E6"/>
                </a:solidFill>
              </a:rPr>
              <a:t>]</a:t>
            </a:r>
          </a:p>
          <a:p>
            <a:pPr marL="228600" indent="-228600">
              <a:buFont typeface="+mj-lt"/>
              <a:buAutoNum type="arabicPeriod"/>
            </a:pPr>
            <a:r>
              <a:rPr lang="en-US" altLang="ko-KR" sz="1200" b="0" dirty="0"/>
              <a:t>[java </a:t>
            </a:r>
            <a:r>
              <a:rPr lang="ko-KR" altLang="en-US" sz="1200" b="0" dirty="0"/>
              <a:t>설치 디렉터리</a:t>
            </a:r>
            <a:r>
              <a:rPr lang="en-US" altLang="ko-KR" sz="1200" b="0" dirty="0"/>
              <a:t>\jre8\lib\</a:t>
            </a:r>
            <a:r>
              <a:rPr lang="en-US" altLang="ko-KR" sz="1200" b="0" dirty="0" err="1"/>
              <a:t>ext</a:t>
            </a:r>
            <a:r>
              <a:rPr lang="en-US" altLang="ko-KR" sz="1200" b="0" dirty="0"/>
              <a:t>]</a:t>
            </a:r>
            <a:r>
              <a:rPr lang="ko-KR" altLang="en-US" sz="1200" b="0" dirty="0"/>
              <a:t>에 라이브러리를 복사하는 </a:t>
            </a:r>
            <a:r>
              <a:rPr lang="ko-KR" altLang="en-US" sz="1200" b="0" dirty="0" smtClean="0"/>
              <a:t>방법</a:t>
            </a:r>
            <a:endParaRPr lang="en-US" altLang="ko-KR" sz="1200" b="0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200" b="0" dirty="0"/>
              <a:t>운영체제의 환경 변수에 </a:t>
            </a:r>
            <a:r>
              <a:rPr lang="en-US" altLang="ko-KR" sz="1200" b="0" dirty="0"/>
              <a:t>CLASSPATH</a:t>
            </a:r>
            <a:r>
              <a:rPr lang="ko-KR" altLang="en-US" sz="1200" b="0" dirty="0"/>
              <a:t>를 설정하는 </a:t>
            </a:r>
            <a:r>
              <a:rPr lang="ko-KR" altLang="en-US" sz="1200" b="0" dirty="0" smtClean="0"/>
              <a:t>방법</a:t>
            </a:r>
            <a:endParaRPr lang="en-US" altLang="ko-KR" sz="1200" b="0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200" b="0" dirty="0" err="1"/>
              <a:t>이클립스</a:t>
            </a:r>
            <a:r>
              <a:rPr lang="ko-KR" altLang="en-US" sz="1200" b="0" dirty="0"/>
              <a:t> 프로젝트 속성에 </a:t>
            </a:r>
            <a:r>
              <a:rPr lang="ko-KR" altLang="en-US" sz="1200" b="0" dirty="0" err="1"/>
              <a:t>빌드</a:t>
            </a:r>
            <a:r>
              <a:rPr lang="ko-KR" altLang="en-US" sz="1200" b="0" dirty="0"/>
              <a:t> 경로를 추가하는 방법</a:t>
            </a:r>
            <a:endParaRPr lang="en-US" altLang="ko-KR" sz="1200" dirty="0">
              <a:solidFill>
                <a:srgbClr val="00A4E6"/>
              </a:solidFill>
            </a:endParaRPr>
          </a:p>
        </p:txBody>
      </p:sp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6840760" cy="548680"/>
          </a:xfrm>
        </p:spPr>
        <p:txBody>
          <a:bodyPr/>
          <a:lstStyle/>
          <a:p>
            <a:r>
              <a:rPr lang="en-US" altLang="ko-KR" dirty="0" smtClean="0"/>
              <a:t>02. </a:t>
            </a:r>
            <a:r>
              <a:rPr lang="en-US" altLang="ko-KR" dirty="0"/>
              <a:t>JDBC</a:t>
            </a:r>
            <a:r>
              <a:rPr lang="ko-KR" altLang="en-US" dirty="0"/>
              <a:t>의 이해</a:t>
            </a:r>
            <a:endParaRPr lang="ko-KR" altLang="en-US" dirty="0"/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04056"/>
          </a:xfrm>
        </p:spPr>
        <p:txBody>
          <a:bodyPr/>
          <a:lstStyle/>
          <a:p>
            <a:r>
              <a:rPr lang="en-US" altLang="ko-KR" dirty="0">
                <a:latin typeface="HelveticaNeue-Medium"/>
              </a:rPr>
              <a:t>JDBC</a:t>
            </a:r>
            <a:r>
              <a:rPr lang="ko-KR" altLang="en-US" dirty="0">
                <a:latin typeface="HelveticaNeue-Medium"/>
              </a:rPr>
              <a:t>의 설치 및 연결 </a:t>
            </a:r>
            <a:r>
              <a:rPr lang="ko-KR" altLang="en-US" dirty="0" smtClean="0">
                <a:latin typeface="HelveticaNeue-Medium"/>
              </a:rPr>
              <a:t>설정 </a:t>
            </a:r>
            <a:r>
              <a:rPr lang="en-US" altLang="ko-KR" dirty="0" smtClean="0">
                <a:latin typeface="HelveticaNeue-Medium"/>
              </a:rPr>
              <a:t>: </a:t>
            </a:r>
            <a:r>
              <a:rPr lang="ko-KR" altLang="en-US" dirty="0">
                <a:latin typeface="HelveticaNeue-Medium"/>
              </a:rPr>
              <a:t>클래스 패스</a:t>
            </a:r>
            <a:endParaRPr lang="en-US" altLang="ko-KR" dirty="0" smtClean="0"/>
          </a:p>
        </p:txBody>
      </p:sp>
      <p:sp>
        <p:nvSpPr>
          <p:cNvPr id="5" name="내용 개체 틀 2"/>
          <p:cNvSpPr txBox="1">
            <a:spLocks/>
          </p:cNvSpPr>
          <p:nvPr/>
        </p:nvSpPr>
        <p:spPr bwMode="auto">
          <a:xfrm>
            <a:off x="539552" y="1700808"/>
            <a:ext cx="8208912" cy="1152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ko-KR" altLang="en-US" sz="1200" b="0" dirty="0"/>
              <a:t>자바 </a:t>
            </a:r>
            <a:r>
              <a:rPr lang="ko-KR" altLang="en-US" sz="1200" b="0" dirty="0" err="1"/>
              <a:t>가상머신은</a:t>
            </a:r>
            <a:r>
              <a:rPr lang="ko-KR" altLang="en-US" sz="1200" b="0" dirty="0"/>
              <a:t> 프로그램을 실행할 때 이런 클래스 라이브러리의 경로 정보를 </a:t>
            </a:r>
            <a:r>
              <a:rPr lang="ko-KR" altLang="en-US" sz="1200" b="0" dirty="0" smtClean="0"/>
              <a:t>바탕으로 해당 </a:t>
            </a:r>
            <a:r>
              <a:rPr lang="ko-KR" altLang="en-US" sz="1200" b="0" dirty="0"/>
              <a:t>라이브러리를 참조하는데</a:t>
            </a:r>
            <a:r>
              <a:rPr lang="en-US" altLang="ko-KR" sz="1200" b="0" dirty="0"/>
              <a:t>, </a:t>
            </a:r>
            <a:r>
              <a:rPr lang="ko-KR" altLang="en-US" sz="1200" b="0" dirty="0"/>
              <a:t>이것을 클래스 패스</a:t>
            </a:r>
            <a:r>
              <a:rPr lang="en-US" altLang="ko-KR" sz="1200" b="0" dirty="0"/>
              <a:t>Class Path</a:t>
            </a:r>
            <a:r>
              <a:rPr lang="ko-KR" altLang="en-US" sz="1200" b="0" dirty="0"/>
              <a:t>라고 한다</a:t>
            </a:r>
            <a:r>
              <a:rPr lang="en-US" altLang="ko-KR" sz="1200" b="0" dirty="0"/>
              <a:t>.</a:t>
            </a:r>
            <a:endParaRPr lang="en-US" altLang="ko-KR" sz="1200" b="0" dirty="0"/>
          </a:p>
        </p:txBody>
      </p:sp>
    </p:spTree>
    <p:extLst>
      <p:ext uri="{BB962C8B-B14F-4D97-AF65-F5344CB8AC3E}">
        <p14:creationId xmlns:p14="http://schemas.microsoft.com/office/powerpoint/2010/main" val="29013776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01. </a:t>
            </a:r>
            <a:r>
              <a:rPr lang="ko-KR" altLang="en-US" dirty="0"/>
              <a:t>데이터베이스와 </a:t>
            </a:r>
            <a:r>
              <a:rPr lang="en-US" altLang="ko-KR" dirty="0"/>
              <a:t>MySQL</a:t>
            </a:r>
            <a:endParaRPr lang="ko-KR" altLang="en-US" dirty="0"/>
          </a:p>
        </p:txBody>
      </p:sp>
      <p:pic>
        <p:nvPicPr>
          <p:cNvPr id="286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775" y="3284984"/>
            <a:ext cx="8172450" cy="2733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1152128"/>
          </a:xfrm>
        </p:spPr>
        <p:txBody>
          <a:bodyPr/>
          <a:lstStyle/>
          <a:p>
            <a:r>
              <a:rPr lang="ko-KR" altLang="en-US" dirty="0"/>
              <a:t>데이터베이스의 개념</a:t>
            </a:r>
            <a:endParaRPr lang="en-US" altLang="ko-KR" dirty="0" smtClean="0"/>
          </a:p>
        </p:txBody>
      </p:sp>
      <p:sp>
        <p:nvSpPr>
          <p:cNvPr id="5" name="내용 개체 틀 2"/>
          <p:cNvSpPr txBox="1">
            <a:spLocks/>
          </p:cNvSpPr>
          <p:nvPr/>
        </p:nvSpPr>
        <p:spPr bwMode="auto">
          <a:xfrm>
            <a:off x="539552" y="1700808"/>
            <a:ext cx="8208912" cy="1152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ko-KR" altLang="en-US" sz="1200" dirty="0" smtClean="0"/>
              <a:t>데이터베이스</a:t>
            </a:r>
            <a:r>
              <a:rPr lang="en-US" altLang="ko-KR" sz="1200" dirty="0"/>
              <a:t>Database : </a:t>
            </a:r>
            <a:r>
              <a:rPr lang="ko-KR" altLang="en-US" sz="1200" b="0" dirty="0"/>
              <a:t>여러 사람이 공유할 목적으로 방대한 데이터를 체계적으로 정리하여 저장한 것으로</a:t>
            </a:r>
            <a:r>
              <a:rPr lang="en-US" altLang="ko-KR" sz="1200" b="0" dirty="0"/>
              <a:t>, </a:t>
            </a:r>
            <a:r>
              <a:rPr lang="ko-KR" altLang="en-US" sz="1200" b="0" dirty="0" smtClean="0"/>
              <a:t>이를 이용하면 </a:t>
            </a:r>
            <a:r>
              <a:rPr lang="ko-KR" altLang="en-US" sz="1200" b="0" dirty="0"/>
              <a:t>데이터를 효율적으로 관리하고 검색할 수 있다</a:t>
            </a:r>
            <a:r>
              <a:rPr lang="en-US" altLang="ko-KR" sz="1200" b="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200" dirty="0" smtClean="0"/>
              <a:t>데이터베이스 </a:t>
            </a:r>
            <a:r>
              <a:rPr lang="ko-KR" altLang="en-US" sz="1200" dirty="0"/>
              <a:t>관리 </a:t>
            </a:r>
            <a:r>
              <a:rPr lang="ko-KR" altLang="en-US" sz="1200" dirty="0" smtClean="0"/>
              <a:t>시스템</a:t>
            </a:r>
            <a:r>
              <a:rPr lang="en-US" altLang="ko-KR" sz="1200" dirty="0"/>
              <a:t>(</a:t>
            </a:r>
            <a:r>
              <a:rPr lang="en-US" altLang="ko-KR" sz="1200" dirty="0" smtClean="0"/>
              <a:t>DBMS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DataBase</a:t>
            </a:r>
            <a:r>
              <a:rPr lang="en-US" altLang="ko-KR" sz="1200" dirty="0"/>
              <a:t> Management </a:t>
            </a:r>
            <a:r>
              <a:rPr lang="en-US" altLang="ko-KR" sz="1200" dirty="0" smtClean="0"/>
              <a:t>System) </a:t>
            </a:r>
            <a:r>
              <a:rPr lang="en-US" altLang="ko-KR" sz="1200" dirty="0"/>
              <a:t>: </a:t>
            </a:r>
            <a:r>
              <a:rPr lang="ko-KR" altLang="en-US" sz="1200" b="0" dirty="0"/>
              <a:t>데이터베이스를 구성하고 운영하는 소프트웨어 </a:t>
            </a:r>
            <a:r>
              <a:rPr lang="ko-KR" altLang="en-US" sz="1200" b="0" dirty="0" smtClean="0"/>
              <a:t>시스템으로 </a:t>
            </a:r>
            <a:r>
              <a:rPr lang="ko-KR" altLang="en-US" sz="1200" b="0" dirty="0" err="1"/>
              <a:t>오라클</a:t>
            </a:r>
            <a:r>
              <a:rPr lang="en-US" altLang="ko-KR" sz="1200" b="0" dirty="0"/>
              <a:t>, MS SQL </a:t>
            </a:r>
            <a:r>
              <a:rPr lang="ko-KR" altLang="en-US" sz="1200" b="0" dirty="0"/>
              <a:t>서버</a:t>
            </a:r>
            <a:r>
              <a:rPr lang="en-US" altLang="ko-KR" sz="1200" b="0" dirty="0"/>
              <a:t>, MySQL </a:t>
            </a:r>
            <a:r>
              <a:rPr lang="ko-KR" altLang="en-US" sz="1200" b="0" dirty="0"/>
              <a:t>등 데이터베이스 제품을 말한다</a:t>
            </a:r>
            <a:r>
              <a:rPr lang="en-US" altLang="ko-KR" sz="1200" b="0" dirty="0"/>
              <a:t>.</a:t>
            </a:r>
            <a:endParaRPr lang="en-US" altLang="ko-KR" sz="1200" b="0" dirty="0"/>
          </a:p>
        </p:txBody>
      </p:sp>
    </p:spTree>
    <p:extLst>
      <p:ext uri="{BB962C8B-B14F-4D97-AF65-F5344CB8AC3E}">
        <p14:creationId xmlns:p14="http://schemas.microsoft.com/office/powerpoint/2010/main" val="458240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6840760" cy="548680"/>
          </a:xfrm>
        </p:spPr>
        <p:txBody>
          <a:bodyPr/>
          <a:lstStyle/>
          <a:p>
            <a:r>
              <a:rPr lang="en-US" altLang="ko-KR" dirty="0" smtClean="0"/>
              <a:t>02. </a:t>
            </a:r>
            <a:r>
              <a:rPr lang="en-US" altLang="ko-KR" dirty="0"/>
              <a:t>JDBC</a:t>
            </a:r>
            <a:r>
              <a:rPr lang="ko-KR" altLang="en-US" dirty="0"/>
              <a:t>의 이해</a:t>
            </a:r>
            <a:endParaRPr lang="ko-KR" altLang="en-US" dirty="0"/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04056"/>
          </a:xfrm>
        </p:spPr>
        <p:txBody>
          <a:bodyPr/>
          <a:lstStyle/>
          <a:p>
            <a:r>
              <a:rPr lang="en-US" altLang="ko-KR" dirty="0">
                <a:latin typeface="HelveticaNeue-Medium"/>
              </a:rPr>
              <a:t>JDBC</a:t>
            </a:r>
            <a:r>
              <a:rPr lang="ko-KR" altLang="en-US" dirty="0">
                <a:latin typeface="HelveticaNeue-Medium"/>
              </a:rPr>
              <a:t>의 설치 및 연결 </a:t>
            </a:r>
            <a:r>
              <a:rPr lang="ko-KR" altLang="en-US" dirty="0" smtClean="0">
                <a:latin typeface="HelveticaNeue-Medium"/>
              </a:rPr>
              <a:t>설정 </a:t>
            </a:r>
            <a:r>
              <a:rPr lang="en-US" altLang="ko-KR" dirty="0">
                <a:latin typeface="HelveticaNeue-Medium"/>
              </a:rPr>
              <a:t>: MySQL JDBC </a:t>
            </a:r>
            <a:r>
              <a:rPr lang="ko-KR" altLang="en-US" dirty="0">
                <a:latin typeface="HelveticaNeue-Medium"/>
              </a:rPr>
              <a:t>드라이버 설치</a:t>
            </a:r>
            <a:endParaRPr lang="en-US" altLang="ko-KR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9619" y="2060848"/>
            <a:ext cx="5424762" cy="41244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4601723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6840760" cy="548680"/>
          </a:xfrm>
        </p:spPr>
        <p:txBody>
          <a:bodyPr/>
          <a:lstStyle/>
          <a:p>
            <a:r>
              <a:rPr lang="en-US" altLang="ko-KR" dirty="0" smtClean="0"/>
              <a:t>02. </a:t>
            </a:r>
            <a:r>
              <a:rPr lang="en-US" altLang="ko-KR" dirty="0"/>
              <a:t>JDBC</a:t>
            </a:r>
            <a:r>
              <a:rPr lang="ko-KR" altLang="en-US" dirty="0"/>
              <a:t>의 이해</a:t>
            </a:r>
            <a:endParaRPr lang="ko-KR" altLang="en-US" dirty="0"/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04056"/>
          </a:xfrm>
        </p:spPr>
        <p:txBody>
          <a:bodyPr/>
          <a:lstStyle/>
          <a:p>
            <a:r>
              <a:rPr lang="en-US" altLang="ko-KR" dirty="0" smtClean="0">
                <a:latin typeface="HelveticaNeue-Medium"/>
              </a:rPr>
              <a:t>JDBC </a:t>
            </a:r>
            <a:r>
              <a:rPr lang="ko-KR" altLang="en-US" dirty="0">
                <a:latin typeface="HelveticaNeue-Medium"/>
              </a:rPr>
              <a:t>프로그램 개발 절차</a:t>
            </a:r>
            <a:endParaRPr lang="en-US" altLang="ko-KR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7555" y="1781324"/>
            <a:ext cx="6008890" cy="50044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5344402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6840760" cy="548680"/>
          </a:xfrm>
        </p:spPr>
        <p:txBody>
          <a:bodyPr/>
          <a:lstStyle/>
          <a:p>
            <a:r>
              <a:rPr lang="en-US" altLang="ko-KR" dirty="0" smtClean="0"/>
              <a:t>02. </a:t>
            </a:r>
            <a:r>
              <a:rPr lang="en-US" altLang="ko-KR" dirty="0"/>
              <a:t>JDBC</a:t>
            </a:r>
            <a:r>
              <a:rPr lang="ko-KR" altLang="en-US" dirty="0"/>
              <a:t>의 이해</a:t>
            </a:r>
            <a:endParaRPr lang="ko-KR" altLang="en-US" dirty="0"/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04056"/>
          </a:xfrm>
        </p:spPr>
        <p:txBody>
          <a:bodyPr/>
          <a:lstStyle/>
          <a:p>
            <a:r>
              <a:rPr lang="en-US" altLang="ko-KR" dirty="0" smtClean="0">
                <a:latin typeface="HelveticaNeue-Medium"/>
              </a:rPr>
              <a:t>JDBC </a:t>
            </a:r>
            <a:r>
              <a:rPr lang="ko-KR" altLang="en-US" dirty="0">
                <a:latin typeface="HelveticaNeue-Medium"/>
              </a:rPr>
              <a:t>프로그램 개발 </a:t>
            </a:r>
            <a:r>
              <a:rPr lang="ko-KR" altLang="en-US" dirty="0" smtClean="0">
                <a:latin typeface="HelveticaNeue-Medium"/>
              </a:rPr>
              <a:t>절차 </a:t>
            </a:r>
            <a:endParaRPr lang="en-US" altLang="ko-KR" dirty="0">
              <a:latin typeface="HelveticaNeue-Medium"/>
            </a:endParaRPr>
          </a:p>
          <a:p>
            <a:pPr marL="0" indent="0">
              <a:buNone/>
            </a:pPr>
            <a:r>
              <a:rPr lang="en-US" altLang="ko-KR" sz="1400" dirty="0" smtClean="0">
                <a:solidFill>
                  <a:srgbClr val="00A4E6"/>
                </a:solidFill>
                <a:latin typeface="HelveticaNeue-Medium"/>
              </a:rPr>
              <a:t>1</a:t>
            </a:r>
            <a:r>
              <a:rPr lang="ko-KR" altLang="en-US" sz="1400" dirty="0">
                <a:solidFill>
                  <a:srgbClr val="00A4E6"/>
                </a:solidFill>
                <a:latin typeface="HelveticaNeue-Medium"/>
              </a:rPr>
              <a:t>단계 </a:t>
            </a:r>
            <a:r>
              <a:rPr lang="en-US" altLang="ko-KR" sz="1400" dirty="0">
                <a:solidFill>
                  <a:srgbClr val="00A4E6"/>
                </a:solidFill>
                <a:latin typeface="HelveticaNeue-Medium"/>
              </a:rPr>
              <a:t>: JDBC </a:t>
            </a:r>
            <a:r>
              <a:rPr lang="ko-KR" altLang="en-US" sz="1400" dirty="0">
                <a:solidFill>
                  <a:srgbClr val="00A4E6"/>
                </a:solidFill>
                <a:latin typeface="HelveticaNeue-Medium"/>
              </a:rPr>
              <a:t>드라이버 로드</a:t>
            </a:r>
            <a:endParaRPr lang="en-US" altLang="ko-KR" sz="1400" dirty="0" smtClean="0">
              <a:solidFill>
                <a:srgbClr val="00A4E6"/>
              </a:solidFill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538" y="2066454"/>
            <a:ext cx="8162925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내용 개체 틀 2"/>
          <p:cNvSpPr txBox="1">
            <a:spLocks/>
          </p:cNvSpPr>
          <p:nvPr/>
        </p:nvSpPr>
        <p:spPr bwMode="auto">
          <a:xfrm>
            <a:off x="539552" y="2710768"/>
            <a:ext cx="8208912" cy="504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None/>
            </a:pPr>
            <a:r>
              <a:rPr kumimoji="0" lang="en-US" altLang="ko-KR" sz="1400" dirty="0" smtClean="0">
                <a:solidFill>
                  <a:srgbClr val="00A4E6"/>
                </a:solidFill>
                <a:latin typeface="HelveticaNeue-Medium"/>
              </a:rPr>
              <a:t>2</a:t>
            </a:r>
            <a:r>
              <a:rPr kumimoji="0" lang="ko-KR" altLang="en-US" sz="1400" dirty="0" smtClean="0">
                <a:solidFill>
                  <a:srgbClr val="00A4E6"/>
                </a:solidFill>
                <a:latin typeface="HelveticaNeue-Medium"/>
              </a:rPr>
              <a:t>단계 </a:t>
            </a:r>
            <a:r>
              <a:rPr kumimoji="0" lang="en-US" altLang="ko-KR" sz="1400" dirty="0">
                <a:solidFill>
                  <a:srgbClr val="00A4E6"/>
                </a:solidFill>
                <a:latin typeface="HelveticaNeue-Medium"/>
              </a:rPr>
              <a:t>: </a:t>
            </a:r>
            <a:r>
              <a:rPr kumimoji="0" lang="ko-KR" altLang="en-US" sz="1400" dirty="0">
                <a:solidFill>
                  <a:srgbClr val="00A4E6"/>
                </a:solidFill>
                <a:latin typeface="HelveticaNeue-Medium"/>
              </a:rPr>
              <a:t>데이터베이스 </a:t>
            </a:r>
            <a:r>
              <a:rPr kumimoji="0" lang="ko-KR" altLang="en-US" sz="1400" dirty="0" smtClean="0">
                <a:solidFill>
                  <a:srgbClr val="00A4E6"/>
                </a:solidFill>
                <a:latin typeface="HelveticaNeue-Medium"/>
              </a:rPr>
              <a:t>연결</a:t>
            </a:r>
            <a:endParaRPr kumimoji="0" lang="en-US" altLang="ko-KR" sz="1400" dirty="0" smtClean="0">
              <a:solidFill>
                <a:srgbClr val="00A4E6"/>
              </a:solidFill>
              <a:latin typeface="HelveticaNeue-Medium"/>
            </a:endParaRPr>
          </a:p>
          <a:p>
            <a:pPr marL="0" indent="0">
              <a:lnSpc>
                <a:spcPct val="200000"/>
              </a:lnSpc>
              <a:buNone/>
            </a:pPr>
            <a:r>
              <a:rPr lang="en-US" altLang="ko-KR" sz="1200" dirty="0"/>
              <a:t>▶ JDBC URL</a:t>
            </a:r>
            <a:endParaRPr kumimoji="0" lang="ko-KR" altLang="en-US" sz="1200" dirty="0">
              <a:latin typeface="HelveticaNeue-Medium"/>
            </a:endParaRPr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538" y="3708524"/>
            <a:ext cx="7915275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538" y="4428604"/>
            <a:ext cx="7915275" cy="70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내용 개체 틀 2"/>
          <p:cNvSpPr txBox="1">
            <a:spLocks/>
          </p:cNvSpPr>
          <p:nvPr/>
        </p:nvSpPr>
        <p:spPr bwMode="auto">
          <a:xfrm>
            <a:off x="539552" y="5229200"/>
            <a:ext cx="8208912" cy="504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None/>
            </a:pPr>
            <a:r>
              <a:rPr lang="ko-KR" altLang="en-US" sz="1200" dirty="0"/>
              <a:t>① </a:t>
            </a:r>
            <a:r>
              <a:rPr lang="en-US" altLang="ko-KR" sz="1200" dirty="0"/>
              <a:t>IP </a:t>
            </a:r>
            <a:r>
              <a:rPr lang="ko-KR" altLang="en-US" sz="1200" dirty="0"/>
              <a:t>주소 </a:t>
            </a:r>
            <a:r>
              <a:rPr lang="en-US" altLang="ko-KR" sz="1200" dirty="0"/>
              <a:t>: </a:t>
            </a:r>
            <a:r>
              <a:rPr lang="en-US" altLang="ko-KR" sz="1200" b="0" dirty="0"/>
              <a:t>MySQL </a:t>
            </a:r>
            <a:r>
              <a:rPr lang="ko-KR" altLang="en-US" sz="1200" b="0" dirty="0"/>
              <a:t>데이터베이스가 설치된 컴퓨터의 </a:t>
            </a:r>
            <a:r>
              <a:rPr lang="en-US" altLang="ko-KR" sz="1200" b="0" dirty="0"/>
              <a:t>IP </a:t>
            </a:r>
            <a:r>
              <a:rPr lang="ko-KR" altLang="en-US" sz="1200" b="0" dirty="0"/>
              <a:t>주소 또는 도메인 이름이다</a:t>
            </a:r>
            <a:r>
              <a:rPr lang="en-US" altLang="ko-KR" sz="1200" b="0" dirty="0"/>
              <a:t>.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US" altLang="ko-KR" sz="1200" dirty="0"/>
              <a:t>② </a:t>
            </a:r>
            <a:r>
              <a:rPr lang="ko-KR" altLang="en-US" sz="1200" dirty="0"/>
              <a:t>스키마 </a:t>
            </a:r>
            <a:r>
              <a:rPr lang="en-US" altLang="ko-KR" sz="1200" dirty="0"/>
              <a:t>: </a:t>
            </a:r>
            <a:r>
              <a:rPr lang="ko-KR" altLang="en-US" sz="1200" b="0" dirty="0"/>
              <a:t>데이터베이스에서 생성한 스키마</a:t>
            </a:r>
            <a:r>
              <a:rPr lang="en-US" altLang="ko-KR" sz="1200" b="0" dirty="0"/>
              <a:t>(</a:t>
            </a:r>
            <a:r>
              <a:rPr lang="ko-KR" altLang="en-US" sz="1200" b="0" dirty="0"/>
              <a:t>데이터베이스</a:t>
            </a:r>
            <a:r>
              <a:rPr lang="en-US" altLang="ko-KR" sz="1200" b="0" dirty="0"/>
              <a:t>) </a:t>
            </a:r>
            <a:r>
              <a:rPr lang="ko-KR" altLang="en-US" sz="1200" b="0" dirty="0"/>
              <a:t>이름이다</a:t>
            </a:r>
            <a:r>
              <a:rPr lang="en-US" altLang="ko-KR" sz="1200" b="0" dirty="0"/>
              <a:t>.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US" altLang="ko-KR" sz="1200" dirty="0"/>
              <a:t>③ PORT : </a:t>
            </a:r>
            <a:r>
              <a:rPr lang="ko-KR" altLang="en-US" sz="1200" b="0" dirty="0"/>
              <a:t>기본 </a:t>
            </a:r>
            <a:r>
              <a:rPr lang="ko-KR" altLang="en-US" sz="1200" b="0" dirty="0" err="1"/>
              <a:t>설정값인</a:t>
            </a:r>
            <a:r>
              <a:rPr lang="ko-KR" altLang="en-US" sz="1200" b="0" dirty="0"/>
              <a:t> </a:t>
            </a:r>
            <a:r>
              <a:rPr lang="en-US" altLang="ko-KR" sz="1200" b="0" dirty="0"/>
              <a:t>3306 </a:t>
            </a:r>
            <a:r>
              <a:rPr lang="ko-KR" altLang="en-US" sz="1200" b="0" dirty="0"/>
              <a:t>포트를 사용할 때는 생략할 수 있다</a:t>
            </a:r>
            <a:r>
              <a:rPr lang="en-US" altLang="ko-KR" sz="1200" b="0" dirty="0"/>
              <a:t>.</a:t>
            </a:r>
            <a:endParaRPr kumimoji="0" lang="ko-KR" altLang="en-US" sz="1200" dirty="0">
              <a:latin typeface="HelveticaNeue-Medium"/>
            </a:endParaRPr>
          </a:p>
        </p:txBody>
      </p:sp>
    </p:spTree>
    <p:extLst>
      <p:ext uri="{BB962C8B-B14F-4D97-AF65-F5344CB8AC3E}">
        <p14:creationId xmlns:p14="http://schemas.microsoft.com/office/powerpoint/2010/main" val="423604410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363" y="2519499"/>
            <a:ext cx="7915275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04056"/>
          </a:xfrm>
        </p:spPr>
        <p:txBody>
          <a:bodyPr/>
          <a:lstStyle/>
          <a:p>
            <a:r>
              <a:rPr lang="en-US" altLang="ko-KR" dirty="0" smtClean="0">
                <a:latin typeface="HelveticaNeue-Medium"/>
              </a:rPr>
              <a:t>JDBC </a:t>
            </a:r>
            <a:r>
              <a:rPr lang="ko-KR" altLang="en-US" dirty="0">
                <a:latin typeface="HelveticaNeue-Medium"/>
              </a:rPr>
              <a:t>프로그램 개발 </a:t>
            </a:r>
            <a:r>
              <a:rPr lang="ko-KR" altLang="en-US" dirty="0" smtClean="0">
                <a:latin typeface="HelveticaNeue-Medium"/>
              </a:rPr>
              <a:t>절차 </a:t>
            </a:r>
            <a:endParaRPr lang="en-US" altLang="ko-KR" dirty="0">
              <a:latin typeface="HelveticaNeue-Medium"/>
            </a:endParaRPr>
          </a:p>
          <a:p>
            <a:pPr marL="0" indent="0">
              <a:lnSpc>
                <a:spcPct val="200000"/>
              </a:lnSpc>
              <a:buNone/>
            </a:pPr>
            <a:r>
              <a:rPr lang="en-US" altLang="ko-KR" sz="1400" dirty="0">
                <a:solidFill>
                  <a:srgbClr val="00A4E6"/>
                </a:solidFill>
                <a:latin typeface="HelveticaNeue-Medium"/>
              </a:rPr>
              <a:t>2</a:t>
            </a:r>
            <a:r>
              <a:rPr lang="ko-KR" altLang="en-US" sz="1400" dirty="0">
                <a:solidFill>
                  <a:srgbClr val="00A4E6"/>
                </a:solidFill>
                <a:latin typeface="HelveticaNeue-Medium"/>
              </a:rPr>
              <a:t>단계 </a:t>
            </a:r>
            <a:r>
              <a:rPr lang="en-US" altLang="ko-KR" sz="1400" dirty="0">
                <a:solidFill>
                  <a:srgbClr val="00A4E6"/>
                </a:solidFill>
                <a:latin typeface="HelveticaNeue-Medium"/>
              </a:rPr>
              <a:t>: </a:t>
            </a:r>
            <a:r>
              <a:rPr lang="ko-KR" altLang="en-US" sz="1400" dirty="0">
                <a:solidFill>
                  <a:srgbClr val="00A4E6"/>
                </a:solidFill>
                <a:latin typeface="HelveticaNeue-Medium"/>
              </a:rPr>
              <a:t>데이터베이스 연결</a:t>
            </a:r>
            <a:endParaRPr lang="en-US" altLang="ko-KR" sz="1400" dirty="0">
              <a:solidFill>
                <a:srgbClr val="00A4E6"/>
              </a:solidFill>
              <a:latin typeface="HelveticaNeue-Medium"/>
            </a:endParaRPr>
          </a:p>
          <a:p>
            <a:pPr marL="0" indent="0">
              <a:lnSpc>
                <a:spcPct val="200000"/>
              </a:lnSpc>
              <a:buNone/>
            </a:pPr>
            <a:r>
              <a:rPr lang="en-US" altLang="ko-KR" sz="1200" dirty="0"/>
              <a:t>▶ </a:t>
            </a:r>
            <a:r>
              <a:rPr lang="en-US" altLang="ko-KR" sz="1200" dirty="0"/>
              <a:t>Connection </a:t>
            </a:r>
            <a:r>
              <a:rPr lang="ko-KR" altLang="en-US" sz="1200" dirty="0"/>
              <a:t>클래스 </a:t>
            </a:r>
            <a:r>
              <a:rPr lang="ko-KR" altLang="en-US" sz="1200" dirty="0" err="1"/>
              <a:t>인스턴스</a:t>
            </a:r>
            <a:r>
              <a:rPr lang="ko-KR" altLang="en-US" sz="1200" dirty="0"/>
              <a:t> </a:t>
            </a:r>
            <a:r>
              <a:rPr lang="ko-KR" altLang="en-US" sz="1200" dirty="0" err="1"/>
              <a:t>레퍼런스</a:t>
            </a:r>
            <a:r>
              <a:rPr lang="ko-KR" altLang="en-US" sz="1200" dirty="0"/>
              <a:t> </a:t>
            </a:r>
            <a:r>
              <a:rPr lang="ko-KR" altLang="en-US" sz="1200" dirty="0" smtClean="0"/>
              <a:t>얻기</a:t>
            </a:r>
            <a:endParaRPr lang="en-US" altLang="ko-KR" sz="1200" dirty="0" smtClean="0"/>
          </a:p>
          <a:p>
            <a:pPr marL="0" indent="0">
              <a:lnSpc>
                <a:spcPct val="200000"/>
              </a:lnSpc>
              <a:buNone/>
            </a:pPr>
            <a:endParaRPr lang="en-US" altLang="ko-KR" sz="1200" b="0" dirty="0">
              <a:latin typeface="HelveticaNeue-Medium"/>
            </a:endParaRPr>
          </a:p>
          <a:p>
            <a:pPr marL="0" indent="0">
              <a:lnSpc>
                <a:spcPct val="200000"/>
              </a:lnSpc>
              <a:buNone/>
            </a:pPr>
            <a:endParaRPr lang="en-US" altLang="ko-KR" sz="1200" b="0" dirty="0" smtClean="0">
              <a:latin typeface="HelveticaNeue-Medium"/>
            </a:endParaRPr>
          </a:p>
          <a:p>
            <a:pPr marL="0" indent="0">
              <a:lnSpc>
                <a:spcPct val="200000"/>
              </a:lnSpc>
              <a:buNone/>
            </a:pPr>
            <a:endParaRPr lang="en-US" altLang="ko-KR" sz="1200" dirty="0">
              <a:latin typeface="HelveticaNeue-Medium"/>
            </a:endParaRPr>
          </a:p>
          <a:p>
            <a:pPr marL="0" indent="0">
              <a:lnSpc>
                <a:spcPct val="200000"/>
              </a:lnSpc>
              <a:buNone/>
            </a:pPr>
            <a:r>
              <a:rPr lang="ko-KR" altLang="en-US" sz="1200" dirty="0">
                <a:latin typeface="HelveticaNeue-Medium"/>
              </a:rPr>
              <a:t>① </a:t>
            </a:r>
            <a:r>
              <a:rPr lang="en-US" altLang="ko-KR" sz="1200" dirty="0">
                <a:latin typeface="HelveticaNeue-Medium"/>
              </a:rPr>
              <a:t>JDBC_URL : </a:t>
            </a:r>
            <a:r>
              <a:rPr lang="ko-KR" altLang="en-US" sz="1200" b="0" dirty="0">
                <a:latin typeface="HelveticaNeue-Medium"/>
              </a:rPr>
              <a:t>해당 데이터베이스에 맞게 미리 정의한 문자열이다</a:t>
            </a:r>
            <a:r>
              <a:rPr lang="en-US" altLang="ko-KR" sz="1200" b="0" dirty="0">
                <a:latin typeface="HelveticaNeue-Medium"/>
              </a:rPr>
              <a:t>.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US" altLang="ko-KR" sz="1200" dirty="0">
                <a:latin typeface="HelveticaNeue-Medium"/>
              </a:rPr>
              <a:t>② </a:t>
            </a:r>
            <a:r>
              <a:rPr lang="ko-KR" altLang="en-US" sz="1200" dirty="0">
                <a:latin typeface="HelveticaNeue-Medium"/>
              </a:rPr>
              <a:t>아이디와 비밀번호 </a:t>
            </a:r>
            <a:r>
              <a:rPr lang="en-US" altLang="ko-KR" sz="1200" dirty="0">
                <a:latin typeface="HelveticaNeue-Medium"/>
              </a:rPr>
              <a:t>: </a:t>
            </a:r>
            <a:r>
              <a:rPr lang="ko-KR" altLang="en-US" sz="1200" b="0" dirty="0">
                <a:latin typeface="HelveticaNeue-Medium"/>
              </a:rPr>
              <a:t>시스템에 로그인하는 계정이 아닌 데이터베이스 자체에서 관리하는 </a:t>
            </a:r>
            <a:r>
              <a:rPr lang="ko-KR" altLang="en-US" sz="1200" b="0" dirty="0" smtClean="0">
                <a:latin typeface="HelveticaNeue-Medium"/>
              </a:rPr>
              <a:t>계정</a:t>
            </a:r>
            <a:endParaRPr lang="en-US" altLang="ko-KR" sz="1200" b="0" dirty="0">
              <a:latin typeface="HelveticaNeue-Medium"/>
            </a:endParaRPr>
          </a:p>
        </p:txBody>
      </p:sp>
      <p:sp>
        <p:nvSpPr>
          <p:cNvPr id="10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6840760" cy="548680"/>
          </a:xfrm>
        </p:spPr>
        <p:txBody>
          <a:bodyPr/>
          <a:lstStyle/>
          <a:p>
            <a:r>
              <a:rPr lang="en-US" altLang="ko-KR" dirty="0" smtClean="0"/>
              <a:t>02. </a:t>
            </a:r>
            <a:r>
              <a:rPr lang="en-US" altLang="ko-KR" dirty="0"/>
              <a:t>JDBC</a:t>
            </a:r>
            <a:r>
              <a:rPr lang="ko-KR" altLang="en-US" dirty="0"/>
              <a:t>의 이해</a:t>
            </a:r>
            <a:endParaRPr lang="ko-KR" altLang="en-US" dirty="0"/>
          </a:p>
        </p:txBody>
      </p:sp>
      <p:sp>
        <p:nvSpPr>
          <p:cNvPr id="11" name="내용 개체 틀 2"/>
          <p:cNvSpPr txBox="1">
            <a:spLocks/>
          </p:cNvSpPr>
          <p:nvPr/>
        </p:nvSpPr>
        <p:spPr bwMode="auto">
          <a:xfrm>
            <a:off x="539552" y="2710768"/>
            <a:ext cx="8208912" cy="504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endParaRPr kumimoji="0" lang="ko-KR" altLang="en-US" sz="1200" dirty="0">
              <a:latin typeface="HelveticaNeue-Medium"/>
            </a:endParaRPr>
          </a:p>
        </p:txBody>
      </p:sp>
    </p:spTree>
    <p:extLst>
      <p:ext uri="{BB962C8B-B14F-4D97-AF65-F5344CB8AC3E}">
        <p14:creationId xmlns:p14="http://schemas.microsoft.com/office/powerpoint/2010/main" val="146993379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04056"/>
          </a:xfrm>
        </p:spPr>
        <p:txBody>
          <a:bodyPr/>
          <a:lstStyle/>
          <a:p>
            <a:r>
              <a:rPr lang="en-US" altLang="ko-KR" dirty="0" smtClean="0">
                <a:latin typeface="HelveticaNeue-Medium"/>
              </a:rPr>
              <a:t>JDBC </a:t>
            </a:r>
            <a:r>
              <a:rPr lang="ko-KR" altLang="en-US" dirty="0">
                <a:latin typeface="HelveticaNeue-Medium"/>
              </a:rPr>
              <a:t>프로그램 개발 </a:t>
            </a:r>
            <a:r>
              <a:rPr lang="ko-KR" altLang="en-US" dirty="0" smtClean="0">
                <a:latin typeface="HelveticaNeue-Medium"/>
              </a:rPr>
              <a:t>절차 </a:t>
            </a:r>
            <a:endParaRPr lang="en-US" altLang="ko-KR" dirty="0">
              <a:latin typeface="HelveticaNeue-Medium"/>
            </a:endParaRPr>
          </a:p>
          <a:p>
            <a:pPr marL="0" indent="0">
              <a:lnSpc>
                <a:spcPct val="200000"/>
              </a:lnSpc>
              <a:buNone/>
            </a:pPr>
            <a:r>
              <a:rPr lang="en-US" altLang="ko-KR" sz="1400" dirty="0" smtClean="0">
                <a:solidFill>
                  <a:srgbClr val="00A4E6"/>
                </a:solidFill>
              </a:rPr>
              <a:t>3</a:t>
            </a:r>
            <a:r>
              <a:rPr lang="ko-KR" altLang="en-US" sz="1400" dirty="0" smtClean="0">
                <a:solidFill>
                  <a:srgbClr val="00A4E6"/>
                </a:solidFill>
              </a:rPr>
              <a:t>단계 </a:t>
            </a:r>
            <a:r>
              <a:rPr lang="en-US" altLang="ko-KR" sz="1400" dirty="0" smtClean="0">
                <a:solidFill>
                  <a:srgbClr val="00A4E6"/>
                </a:solidFill>
              </a:rPr>
              <a:t>: Statement </a:t>
            </a:r>
            <a:r>
              <a:rPr lang="ko-KR" altLang="en-US" sz="1400" dirty="0" smtClean="0">
                <a:solidFill>
                  <a:srgbClr val="00A4E6"/>
                </a:solidFill>
              </a:rPr>
              <a:t>생성</a:t>
            </a:r>
            <a:endParaRPr lang="en-US" altLang="ko-KR" sz="1400" dirty="0" smtClean="0">
              <a:solidFill>
                <a:srgbClr val="00A4E6"/>
              </a:solidFill>
            </a:endParaRPr>
          </a:p>
          <a:p>
            <a:pPr marL="0" indent="0">
              <a:lnSpc>
                <a:spcPct val="200000"/>
              </a:lnSpc>
              <a:buNone/>
            </a:pPr>
            <a:r>
              <a:rPr lang="en-US" altLang="ko-KR" sz="1200" dirty="0"/>
              <a:t>▶ </a:t>
            </a:r>
            <a:r>
              <a:rPr lang="en-US" altLang="ko-KR" sz="1200" dirty="0" err="1"/>
              <a:t>executeQuery</a:t>
            </a:r>
            <a:r>
              <a:rPr lang="en-US" altLang="ko-KR" sz="1200" dirty="0"/>
              <a:t>( </a:t>
            </a:r>
            <a:r>
              <a:rPr lang="en-US" altLang="ko-KR" sz="1200" dirty="0" smtClean="0"/>
              <a:t>)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 b="0" dirty="0"/>
              <a:t>SELECT </a:t>
            </a:r>
            <a:r>
              <a:rPr lang="ko-KR" altLang="en-US" sz="1200" b="0" dirty="0"/>
              <a:t>문을 수행할 때 </a:t>
            </a:r>
            <a:r>
              <a:rPr lang="ko-KR" altLang="en-US" sz="1200" b="0" dirty="0" smtClean="0"/>
              <a:t>사용</a:t>
            </a:r>
            <a:endParaRPr lang="en-US" altLang="ko-KR" sz="1200" b="0" dirty="0" smtClean="0"/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200" b="0" dirty="0">
              <a:latin typeface="HelveticaNeue-Medium"/>
            </a:endParaRP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200" dirty="0" smtClean="0">
              <a:latin typeface="HelveticaNeue-Medium"/>
            </a:endParaRPr>
          </a:p>
          <a:p>
            <a:pPr marL="0" indent="0">
              <a:lnSpc>
                <a:spcPct val="200000"/>
              </a:lnSpc>
              <a:buNone/>
            </a:pPr>
            <a:endParaRPr lang="en-US" altLang="ko-KR" sz="1200" b="0" dirty="0" smtClean="0">
              <a:latin typeface="HelveticaNeue-Medium"/>
            </a:endParaRPr>
          </a:p>
          <a:p>
            <a:pPr marL="0" indent="0">
              <a:lnSpc>
                <a:spcPct val="200000"/>
              </a:lnSpc>
              <a:buNone/>
            </a:pPr>
            <a:endParaRPr lang="en-US" altLang="ko-KR" sz="1200" dirty="0">
              <a:latin typeface="HelveticaNeue-Medium"/>
            </a:endParaRPr>
          </a:p>
          <a:p>
            <a:pPr marL="0" indent="0">
              <a:lnSpc>
                <a:spcPct val="200000"/>
              </a:lnSpc>
              <a:buNone/>
            </a:pPr>
            <a:r>
              <a:rPr lang="en-US" altLang="ko-KR" sz="1200" dirty="0"/>
              <a:t>▶ </a:t>
            </a:r>
            <a:r>
              <a:rPr lang="en-US" altLang="ko-KR" sz="1200" dirty="0" err="1"/>
              <a:t>executeUpdate</a:t>
            </a:r>
            <a:r>
              <a:rPr lang="en-US" altLang="ko-KR" sz="1200" dirty="0"/>
              <a:t>( </a:t>
            </a:r>
            <a:r>
              <a:rPr lang="en-US" altLang="ko-KR" sz="1200" dirty="0" smtClean="0"/>
              <a:t>)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 b="0" dirty="0"/>
              <a:t>UPDATE </a:t>
            </a:r>
            <a:r>
              <a:rPr lang="ko-KR" altLang="en-US" sz="1200" b="0" dirty="0"/>
              <a:t>문</a:t>
            </a:r>
            <a:r>
              <a:rPr lang="en-US" altLang="ko-KR" sz="1200" b="0" dirty="0"/>
              <a:t>, DELETE </a:t>
            </a:r>
            <a:r>
              <a:rPr lang="ko-KR" altLang="en-US" sz="1200" b="0" dirty="0"/>
              <a:t>문 등을 수행할 때 사용한다</a:t>
            </a:r>
            <a:r>
              <a:rPr lang="en-US" altLang="ko-KR" sz="1200" b="0" dirty="0"/>
              <a:t>.</a:t>
            </a:r>
          </a:p>
        </p:txBody>
      </p:sp>
      <p:sp>
        <p:nvSpPr>
          <p:cNvPr id="10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6840760" cy="548680"/>
          </a:xfrm>
        </p:spPr>
        <p:txBody>
          <a:bodyPr/>
          <a:lstStyle/>
          <a:p>
            <a:r>
              <a:rPr lang="en-US" altLang="ko-KR" dirty="0" smtClean="0"/>
              <a:t>02. </a:t>
            </a:r>
            <a:r>
              <a:rPr lang="en-US" altLang="ko-KR" dirty="0"/>
              <a:t>JDBC</a:t>
            </a:r>
            <a:r>
              <a:rPr lang="ko-KR" altLang="en-US" dirty="0"/>
              <a:t>의 이해</a:t>
            </a:r>
            <a:endParaRPr lang="ko-KR" alt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363" y="2881313"/>
            <a:ext cx="7915275" cy="1095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363" y="5085184"/>
            <a:ext cx="7915275" cy="80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0500186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04056"/>
          </a:xfrm>
        </p:spPr>
        <p:txBody>
          <a:bodyPr/>
          <a:lstStyle/>
          <a:p>
            <a:r>
              <a:rPr lang="en-US" altLang="ko-KR" dirty="0" smtClean="0">
                <a:latin typeface="HelveticaNeue-Medium"/>
              </a:rPr>
              <a:t>JDBC </a:t>
            </a:r>
            <a:r>
              <a:rPr lang="ko-KR" altLang="en-US" dirty="0">
                <a:latin typeface="HelveticaNeue-Medium"/>
              </a:rPr>
              <a:t>프로그램 개발 </a:t>
            </a:r>
            <a:r>
              <a:rPr lang="ko-KR" altLang="en-US" dirty="0" smtClean="0">
                <a:latin typeface="HelveticaNeue-Medium"/>
              </a:rPr>
              <a:t>절차 </a:t>
            </a:r>
            <a:endParaRPr lang="en-US" altLang="ko-KR" dirty="0">
              <a:latin typeface="HelveticaNeue-Medium"/>
            </a:endParaRPr>
          </a:p>
          <a:p>
            <a:pPr marL="0" indent="0">
              <a:lnSpc>
                <a:spcPct val="200000"/>
              </a:lnSpc>
              <a:buNone/>
            </a:pPr>
            <a:r>
              <a:rPr lang="en-US" altLang="ko-KR" sz="1400" dirty="0" smtClean="0">
                <a:solidFill>
                  <a:srgbClr val="00A4E6"/>
                </a:solidFill>
              </a:rPr>
              <a:t>3</a:t>
            </a:r>
            <a:r>
              <a:rPr lang="ko-KR" altLang="en-US" sz="1400" dirty="0" smtClean="0">
                <a:solidFill>
                  <a:srgbClr val="00A4E6"/>
                </a:solidFill>
              </a:rPr>
              <a:t>단계 </a:t>
            </a:r>
            <a:r>
              <a:rPr lang="en-US" altLang="ko-KR" sz="1400" dirty="0" smtClean="0">
                <a:solidFill>
                  <a:srgbClr val="00A4E6"/>
                </a:solidFill>
              </a:rPr>
              <a:t>: Statement </a:t>
            </a:r>
            <a:r>
              <a:rPr lang="ko-KR" altLang="en-US" sz="1400" dirty="0" smtClean="0">
                <a:solidFill>
                  <a:srgbClr val="00A4E6"/>
                </a:solidFill>
              </a:rPr>
              <a:t>생성</a:t>
            </a:r>
            <a:endParaRPr lang="en-US" altLang="ko-KR" sz="1400" dirty="0" smtClean="0">
              <a:solidFill>
                <a:srgbClr val="00A4E6"/>
              </a:solidFill>
            </a:endParaRPr>
          </a:p>
          <a:p>
            <a:pPr marL="0" indent="0">
              <a:lnSpc>
                <a:spcPct val="200000"/>
              </a:lnSpc>
              <a:buNone/>
            </a:pPr>
            <a:r>
              <a:rPr lang="en-US" altLang="ko-KR" sz="1200" dirty="0"/>
              <a:t>▶ </a:t>
            </a:r>
            <a:r>
              <a:rPr lang="en-US" altLang="ko-KR" sz="1200" dirty="0" err="1"/>
              <a:t>PreparedStatement</a:t>
            </a:r>
            <a:endParaRPr lang="en-US" altLang="ko-KR" sz="12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200" b="0" dirty="0" err="1"/>
              <a:t>PreparedStatement</a:t>
            </a:r>
            <a:r>
              <a:rPr lang="ko-KR" altLang="en-US" sz="1200" b="0" dirty="0"/>
              <a:t>는 </a:t>
            </a:r>
            <a:r>
              <a:rPr lang="en-US" altLang="ko-KR" sz="1200" b="0" dirty="0"/>
              <a:t>SQL </a:t>
            </a:r>
            <a:r>
              <a:rPr lang="ko-KR" altLang="en-US" sz="1200" b="0" dirty="0"/>
              <a:t>문을 미리 만들어 두고 변수를 따로 입력하는 방식이므로</a:t>
            </a:r>
            <a:r>
              <a:rPr lang="en-US" altLang="ko-KR" sz="1200" b="0" dirty="0"/>
              <a:t>, </a:t>
            </a:r>
            <a:r>
              <a:rPr lang="ko-KR" altLang="en-US" sz="1200" b="0" dirty="0" smtClean="0"/>
              <a:t>효율성이 나 </a:t>
            </a:r>
            <a:r>
              <a:rPr lang="ko-KR" altLang="en-US" sz="1200" b="0" dirty="0"/>
              <a:t>유지보수 측면에서 유리하다</a:t>
            </a:r>
            <a:r>
              <a:rPr lang="en-US" altLang="ko-KR" sz="1200" b="0" dirty="0" smtClean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ko-KR" sz="1200" b="0" dirty="0"/>
          </a:p>
          <a:p>
            <a:pPr>
              <a:buFont typeface="Arial" panose="020B0604020202020204" pitchFamily="34" charset="0"/>
              <a:buChar char="•"/>
            </a:pPr>
            <a:endParaRPr lang="en-US" altLang="ko-KR" sz="1200" b="0" dirty="0" smtClean="0"/>
          </a:p>
          <a:p>
            <a:pPr>
              <a:buFont typeface="Arial" panose="020B0604020202020204" pitchFamily="34" charset="0"/>
              <a:buChar char="•"/>
            </a:pPr>
            <a:endParaRPr lang="en-US" altLang="ko-KR" sz="1200" b="0" dirty="0"/>
          </a:p>
          <a:p>
            <a:pPr>
              <a:buFont typeface="Arial" panose="020B0604020202020204" pitchFamily="34" charset="0"/>
              <a:buChar char="•"/>
            </a:pPr>
            <a:endParaRPr lang="en-US" altLang="ko-KR" sz="1200" b="0" dirty="0" smtClean="0"/>
          </a:p>
          <a:p>
            <a:pPr>
              <a:buFont typeface="Arial" panose="020B0604020202020204" pitchFamily="34" charset="0"/>
              <a:buChar char="•"/>
            </a:pPr>
            <a:endParaRPr lang="en-US" altLang="ko-KR" sz="1200" b="0" dirty="0"/>
          </a:p>
          <a:p>
            <a:pPr>
              <a:buFont typeface="Arial" panose="020B0604020202020204" pitchFamily="34" charset="0"/>
              <a:buChar char="•"/>
            </a:pPr>
            <a:endParaRPr lang="en-US" altLang="ko-KR" sz="1200" b="0" dirty="0" smtClean="0"/>
          </a:p>
          <a:p>
            <a:pPr marL="0" indent="0">
              <a:lnSpc>
                <a:spcPct val="200000"/>
              </a:lnSpc>
              <a:buNone/>
            </a:pPr>
            <a:r>
              <a:rPr lang="en-US" altLang="ko-KR" sz="1200" dirty="0"/>
              <a:t>▶ Statement</a:t>
            </a:r>
            <a:r>
              <a:rPr lang="ko-KR" altLang="en-US" sz="1200" dirty="0"/>
              <a:t>의 </a:t>
            </a:r>
            <a:r>
              <a:rPr lang="en-US" altLang="ko-KR" sz="1200" dirty="0"/>
              <a:t>close( </a:t>
            </a:r>
            <a:r>
              <a:rPr lang="en-US" altLang="ko-KR" sz="1200" dirty="0" smtClean="0"/>
              <a:t>)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ko-KR" sz="1200" b="0" dirty="0"/>
          </a:p>
        </p:txBody>
      </p:sp>
      <p:pic>
        <p:nvPicPr>
          <p:cNvPr id="6246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363" y="3140968"/>
            <a:ext cx="7915275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363" y="5085184"/>
            <a:ext cx="7915275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6840760" cy="548680"/>
          </a:xfrm>
        </p:spPr>
        <p:txBody>
          <a:bodyPr/>
          <a:lstStyle/>
          <a:p>
            <a:r>
              <a:rPr lang="en-US" altLang="ko-KR" dirty="0" smtClean="0"/>
              <a:t>02. </a:t>
            </a:r>
            <a:r>
              <a:rPr lang="en-US" altLang="ko-KR" dirty="0"/>
              <a:t>JDBC</a:t>
            </a:r>
            <a:r>
              <a:rPr lang="ko-KR" altLang="en-US" dirty="0"/>
              <a:t>의 이해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407127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9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538" y="2889250"/>
            <a:ext cx="8162925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49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538" y="3573016"/>
            <a:ext cx="8162925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04056"/>
          </a:xfrm>
        </p:spPr>
        <p:txBody>
          <a:bodyPr/>
          <a:lstStyle/>
          <a:p>
            <a:r>
              <a:rPr lang="en-US" altLang="ko-KR" dirty="0" smtClean="0">
                <a:latin typeface="HelveticaNeue-Medium"/>
              </a:rPr>
              <a:t>JDBC </a:t>
            </a:r>
            <a:r>
              <a:rPr lang="ko-KR" altLang="en-US" dirty="0">
                <a:latin typeface="HelveticaNeue-Medium"/>
              </a:rPr>
              <a:t>프로그램 개발 </a:t>
            </a:r>
            <a:r>
              <a:rPr lang="ko-KR" altLang="en-US" dirty="0" smtClean="0">
                <a:latin typeface="HelveticaNeue-Medium"/>
              </a:rPr>
              <a:t>절차 </a:t>
            </a:r>
            <a:endParaRPr lang="en-US" altLang="ko-KR" dirty="0">
              <a:latin typeface="HelveticaNeue-Medium"/>
            </a:endParaRPr>
          </a:p>
          <a:p>
            <a:pPr marL="0" indent="0">
              <a:lnSpc>
                <a:spcPct val="200000"/>
              </a:lnSpc>
              <a:buNone/>
            </a:pPr>
            <a:r>
              <a:rPr lang="en-US" altLang="ko-KR" sz="1400" dirty="0">
                <a:solidFill>
                  <a:srgbClr val="00A4E6"/>
                </a:solidFill>
              </a:rPr>
              <a:t>4</a:t>
            </a:r>
            <a:r>
              <a:rPr lang="ko-KR" altLang="en-US" sz="1400" dirty="0">
                <a:solidFill>
                  <a:srgbClr val="00A4E6"/>
                </a:solidFill>
              </a:rPr>
              <a:t>단계 </a:t>
            </a:r>
            <a:r>
              <a:rPr lang="en-US" altLang="ko-KR" sz="1400" dirty="0">
                <a:solidFill>
                  <a:srgbClr val="00A4E6"/>
                </a:solidFill>
              </a:rPr>
              <a:t>: SQL </a:t>
            </a:r>
            <a:r>
              <a:rPr lang="ko-KR" altLang="en-US" sz="1400" dirty="0">
                <a:solidFill>
                  <a:srgbClr val="00A4E6"/>
                </a:solidFill>
              </a:rPr>
              <a:t>문 </a:t>
            </a:r>
            <a:r>
              <a:rPr lang="ko-KR" altLang="en-US" sz="1400" dirty="0" smtClean="0">
                <a:solidFill>
                  <a:srgbClr val="00A4E6"/>
                </a:solidFill>
              </a:rPr>
              <a:t>전송</a:t>
            </a:r>
            <a:endParaRPr lang="en-US" altLang="ko-KR" sz="1400" dirty="0" smtClean="0">
              <a:solidFill>
                <a:srgbClr val="00A4E6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200" b="0" dirty="0" smtClean="0"/>
              <a:t>데이터를 </a:t>
            </a:r>
            <a:r>
              <a:rPr lang="ko-KR" altLang="en-US" sz="1200" b="0" dirty="0"/>
              <a:t>입력</a:t>
            </a:r>
            <a:r>
              <a:rPr lang="en-US" altLang="ko-KR" sz="1200" b="0" dirty="0"/>
              <a:t>·</a:t>
            </a:r>
            <a:r>
              <a:rPr lang="ko-KR" altLang="en-US" sz="1200" b="0" dirty="0"/>
              <a:t>수정</a:t>
            </a:r>
            <a:r>
              <a:rPr lang="en-US" altLang="ko-KR" sz="1200" b="0" dirty="0"/>
              <a:t>·</a:t>
            </a:r>
            <a:r>
              <a:rPr lang="ko-KR" altLang="en-US" sz="1200" b="0" dirty="0"/>
              <a:t>삭제하려고 </a:t>
            </a:r>
            <a:r>
              <a:rPr lang="en-US" altLang="ko-KR" sz="1200" b="0" dirty="0"/>
              <a:t>SQL </a:t>
            </a:r>
            <a:r>
              <a:rPr lang="ko-KR" altLang="en-US" sz="1200" b="0" dirty="0"/>
              <a:t>문을 만들 때는 </a:t>
            </a:r>
            <a:r>
              <a:rPr lang="en-US" altLang="ko-KR" sz="1200" b="0" dirty="0" err="1"/>
              <a:t>PreparedStatement</a:t>
            </a:r>
            <a:r>
              <a:rPr lang="ko-KR" altLang="en-US" sz="1200" b="0" dirty="0"/>
              <a:t>를 사용하여 </a:t>
            </a:r>
            <a:r>
              <a:rPr lang="ko-KR" altLang="en-US" sz="1200" b="0" dirty="0" smtClean="0"/>
              <a:t>변수와 </a:t>
            </a:r>
            <a:r>
              <a:rPr lang="ko-KR" altLang="en-US" sz="1200" b="0" dirty="0"/>
              <a:t>적절히 </a:t>
            </a:r>
            <a:r>
              <a:rPr lang="ko-KR" altLang="en-US" sz="1200" b="0" dirty="0" smtClean="0"/>
              <a:t>조합</a:t>
            </a:r>
            <a:r>
              <a:rPr lang="en-US" altLang="ko-KR" sz="1200" b="0" dirty="0" smtClean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200" b="0" dirty="0"/>
              <a:t>데이터의 입력</a:t>
            </a:r>
            <a:r>
              <a:rPr lang="en-US" altLang="ko-KR" sz="1200" b="0" dirty="0"/>
              <a:t>, </a:t>
            </a:r>
            <a:r>
              <a:rPr lang="ko-KR" altLang="en-US" sz="1200" b="0" dirty="0"/>
              <a:t>수정</a:t>
            </a:r>
            <a:r>
              <a:rPr lang="en-US" altLang="ko-KR" sz="1200" b="0" dirty="0"/>
              <a:t>, </a:t>
            </a:r>
            <a:r>
              <a:rPr lang="ko-KR" altLang="en-US" sz="1200" b="0" dirty="0"/>
              <a:t>삭제는 </a:t>
            </a:r>
            <a:r>
              <a:rPr lang="en-US" altLang="ko-KR" sz="1200" b="0" dirty="0"/>
              <a:t>Statement</a:t>
            </a:r>
            <a:r>
              <a:rPr lang="ko-KR" altLang="en-US" sz="1200" b="0" dirty="0"/>
              <a:t>나 </a:t>
            </a:r>
            <a:r>
              <a:rPr lang="en-US" altLang="ko-KR" sz="1200" b="0" dirty="0" err="1"/>
              <a:t>PreparedStatement</a:t>
            </a:r>
            <a:r>
              <a:rPr lang="ko-KR" altLang="en-US" sz="1200" b="0" dirty="0" smtClean="0"/>
              <a:t>의 </a:t>
            </a:r>
            <a:r>
              <a:rPr lang="en-US" altLang="ko-KR" sz="1200" b="0" dirty="0" err="1" smtClean="0"/>
              <a:t>executeUpdate</a:t>
            </a:r>
            <a:r>
              <a:rPr lang="en-US" altLang="ko-KR" sz="1200" b="0" dirty="0"/>
              <a:t>( ) </a:t>
            </a:r>
            <a:r>
              <a:rPr lang="ko-KR" altLang="en-US" sz="1200" b="0" dirty="0" err="1"/>
              <a:t>메서드를</a:t>
            </a:r>
            <a:r>
              <a:rPr lang="ko-KR" altLang="en-US" sz="1200" b="0" dirty="0"/>
              <a:t> </a:t>
            </a:r>
            <a:r>
              <a:rPr lang="ko-KR" altLang="en-US" sz="1200" b="0" dirty="0" smtClean="0"/>
              <a:t>사용</a:t>
            </a:r>
            <a:endParaRPr lang="en-US" altLang="ko-KR" sz="1200" b="0" dirty="0" smtClean="0"/>
          </a:p>
          <a:p>
            <a:pPr>
              <a:buFont typeface="Arial" panose="020B0604020202020204" pitchFamily="34" charset="0"/>
              <a:buChar char="•"/>
            </a:pPr>
            <a:endParaRPr lang="en-US" altLang="ko-KR" sz="1200" b="0" dirty="0" smtClean="0"/>
          </a:p>
          <a:p>
            <a:pPr>
              <a:buFont typeface="Arial" panose="020B0604020202020204" pitchFamily="34" charset="0"/>
              <a:buChar char="•"/>
            </a:pPr>
            <a:endParaRPr lang="en-US" altLang="ko-KR" sz="1200" b="0" dirty="0"/>
          </a:p>
          <a:p>
            <a:pPr>
              <a:buFont typeface="Arial" panose="020B0604020202020204" pitchFamily="34" charset="0"/>
              <a:buChar char="•"/>
            </a:pPr>
            <a:endParaRPr lang="en-US" altLang="ko-KR" sz="1200" b="0" dirty="0" smtClean="0"/>
          </a:p>
          <a:p>
            <a:pPr>
              <a:buFont typeface="Arial" panose="020B0604020202020204" pitchFamily="34" charset="0"/>
              <a:buChar char="•"/>
            </a:pPr>
            <a:endParaRPr lang="en-US" altLang="ko-KR" sz="1200" b="0" dirty="0"/>
          </a:p>
          <a:p>
            <a:pPr>
              <a:buFont typeface="Arial" panose="020B0604020202020204" pitchFamily="34" charset="0"/>
              <a:buChar char="•"/>
            </a:pPr>
            <a:endParaRPr lang="en-US" altLang="ko-KR" sz="1200" b="0" dirty="0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6840760" cy="548680"/>
          </a:xfrm>
        </p:spPr>
        <p:txBody>
          <a:bodyPr/>
          <a:lstStyle/>
          <a:p>
            <a:r>
              <a:rPr lang="en-US" altLang="ko-KR" dirty="0" smtClean="0"/>
              <a:t>02. </a:t>
            </a:r>
            <a:r>
              <a:rPr lang="en-US" altLang="ko-KR" dirty="0"/>
              <a:t>JDBC</a:t>
            </a:r>
            <a:r>
              <a:rPr lang="ko-KR" altLang="en-US" dirty="0"/>
              <a:t>의 이해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0373906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04056"/>
          </a:xfrm>
        </p:spPr>
        <p:txBody>
          <a:bodyPr/>
          <a:lstStyle/>
          <a:p>
            <a:r>
              <a:rPr lang="en-US" altLang="ko-KR" dirty="0" smtClean="0">
                <a:latin typeface="HelveticaNeue-Medium"/>
              </a:rPr>
              <a:t>JDBC </a:t>
            </a:r>
            <a:r>
              <a:rPr lang="ko-KR" altLang="en-US" dirty="0">
                <a:latin typeface="HelveticaNeue-Medium"/>
              </a:rPr>
              <a:t>프로그램 개발 </a:t>
            </a:r>
            <a:r>
              <a:rPr lang="ko-KR" altLang="en-US" dirty="0" smtClean="0">
                <a:latin typeface="HelveticaNeue-Medium"/>
              </a:rPr>
              <a:t>절차 </a:t>
            </a:r>
            <a:endParaRPr lang="en-US" altLang="ko-KR" dirty="0">
              <a:latin typeface="HelveticaNeue-Medium"/>
            </a:endParaRPr>
          </a:p>
          <a:p>
            <a:pPr marL="0" indent="0">
              <a:lnSpc>
                <a:spcPct val="200000"/>
              </a:lnSpc>
              <a:buNone/>
            </a:pPr>
            <a:r>
              <a:rPr lang="en-US" altLang="ko-KR" sz="1400" dirty="0" smtClean="0">
                <a:solidFill>
                  <a:srgbClr val="00A4E6"/>
                </a:solidFill>
              </a:rPr>
              <a:t>5</a:t>
            </a:r>
            <a:r>
              <a:rPr lang="ko-KR" altLang="en-US" sz="1400" dirty="0" smtClean="0">
                <a:solidFill>
                  <a:srgbClr val="00A4E6"/>
                </a:solidFill>
              </a:rPr>
              <a:t>단계 </a:t>
            </a:r>
            <a:r>
              <a:rPr lang="en-US" altLang="ko-KR" sz="1400" dirty="0">
                <a:solidFill>
                  <a:srgbClr val="00A4E6"/>
                </a:solidFill>
              </a:rPr>
              <a:t>: </a:t>
            </a:r>
            <a:r>
              <a:rPr lang="ko-KR" altLang="en-US" sz="1400" dirty="0" err="1" smtClean="0">
                <a:solidFill>
                  <a:srgbClr val="00A4E6"/>
                </a:solidFill>
              </a:rPr>
              <a:t>결과받기</a:t>
            </a:r>
            <a:endParaRPr lang="en-US" altLang="ko-KR" sz="1400" dirty="0" smtClean="0">
              <a:solidFill>
                <a:srgbClr val="00A4E6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200" b="0" dirty="0"/>
              <a:t>Statement</a:t>
            </a:r>
            <a:r>
              <a:rPr lang="ko-KR" altLang="en-US" sz="1200" b="0" dirty="0"/>
              <a:t>나 </a:t>
            </a:r>
            <a:r>
              <a:rPr lang="en-US" altLang="ko-KR" sz="1200" b="0" dirty="0" err="1"/>
              <a:t>PreparedStatement</a:t>
            </a:r>
            <a:r>
              <a:rPr lang="ko-KR" altLang="en-US" sz="1200" b="0" dirty="0" smtClean="0"/>
              <a:t>의 </a:t>
            </a:r>
            <a:r>
              <a:rPr lang="en-US" altLang="ko-KR" sz="1200" b="0" dirty="0" err="1" smtClean="0"/>
              <a:t>executeQuery</a:t>
            </a:r>
            <a:r>
              <a:rPr lang="en-US" altLang="ko-KR" sz="1200" b="0" dirty="0"/>
              <a:t>( )</a:t>
            </a:r>
            <a:r>
              <a:rPr lang="ko-KR" altLang="en-US" sz="1200" b="0" dirty="0"/>
              <a:t>를 사용한다</a:t>
            </a:r>
            <a:r>
              <a:rPr lang="en-US" altLang="ko-KR" sz="1200" b="0" dirty="0"/>
              <a:t>. </a:t>
            </a:r>
            <a:endParaRPr lang="en-US" altLang="ko-KR" sz="1200" b="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200" b="0" dirty="0" smtClean="0"/>
              <a:t>입력</a:t>
            </a:r>
            <a:r>
              <a:rPr lang="en-US" altLang="ko-KR" sz="1200" b="0" dirty="0"/>
              <a:t>, </a:t>
            </a:r>
            <a:r>
              <a:rPr lang="ko-KR" altLang="en-US" sz="1200" b="0" dirty="0"/>
              <a:t>수정</a:t>
            </a:r>
            <a:r>
              <a:rPr lang="en-US" altLang="ko-KR" sz="1200" b="0" dirty="0"/>
              <a:t>, </a:t>
            </a:r>
            <a:r>
              <a:rPr lang="ko-KR" altLang="en-US" sz="1200" b="0" dirty="0"/>
              <a:t>삭제와 달리 데이터를 가져올 때는 가져온 결과 </a:t>
            </a:r>
            <a:r>
              <a:rPr lang="ko-KR" altLang="en-US" sz="1200" b="0" dirty="0" smtClean="0"/>
              <a:t>데이터를 </a:t>
            </a:r>
            <a:r>
              <a:rPr lang="ko-KR" altLang="en-US" sz="1200" b="0" dirty="0"/>
              <a:t>처리하는 </a:t>
            </a:r>
            <a:r>
              <a:rPr lang="en-US" altLang="ko-KR" sz="1200" b="0" dirty="0" err="1"/>
              <a:t>ResultSet</a:t>
            </a:r>
            <a:r>
              <a:rPr lang="en-US" altLang="ko-KR" sz="1200" b="0" dirty="0"/>
              <a:t> </a:t>
            </a:r>
            <a:r>
              <a:rPr lang="ko-KR" altLang="en-US" sz="1200" b="0" dirty="0"/>
              <a:t>객체가 필요하다</a:t>
            </a:r>
            <a:r>
              <a:rPr lang="en-US" altLang="ko-KR" sz="1200" b="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ko-KR" sz="1200" b="0" dirty="0"/>
          </a:p>
          <a:p>
            <a:pPr>
              <a:buFont typeface="Arial" panose="020B0604020202020204" pitchFamily="34" charset="0"/>
              <a:buChar char="•"/>
            </a:pPr>
            <a:endParaRPr lang="en-US" altLang="ko-KR" sz="1200" b="0" dirty="0" smtClean="0"/>
          </a:p>
          <a:p>
            <a:pPr>
              <a:buFont typeface="Arial" panose="020B0604020202020204" pitchFamily="34" charset="0"/>
              <a:buChar char="•"/>
            </a:pPr>
            <a:endParaRPr lang="en-US" altLang="ko-KR" sz="1200" b="0" dirty="0"/>
          </a:p>
          <a:p>
            <a:pPr>
              <a:buFont typeface="Arial" panose="020B0604020202020204" pitchFamily="34" charset="0"/>
              <a:buChar char="•"/>
            </a:pPr>
            <a:endParaRPr lang="en-US" altLang="ko-KR" sz="1200" b="0" dirty="0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6840760" cy="548680"/>
          </a:xfrm>
        </p:spPr>
        <p:txBody>
          <a:bodyPr/>
          <a:lstStyle/>
          <a:p>
            <a:r>
              <a:rPr lang="en-US" altLang="ko-KR" dirty="0" smtClean="0"/>
              <a:t>02. </a:t>
            </a:r>
            <a:r>
              <a:rPr lang="en-US" altLang="ko-KR" dirty="0"/>
              <a:t>JDBC</a:t>
            </a:r>
            <a:r>
              <a:rPr lang="ko-KR" altLang="en-US" dirty="0"/>
              <a:t>의 이해</a:t>
            </a:r>
            <a:endParaRPr lang="ko-KR" alt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538" y="2852936"/>
            <a:ext cx="8162925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213" y="3645024"/>
            <a:ext cx="8029575" cy="305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4937153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04056"/>
          </a:xfrm>
        </p:spPr>
        <p:txBody>
          <a:bodyPr/>
          <a:lstStyle/>
          <a:p>
            <a:r>
              <a:rPr lang="en-US" altLang="ko-KR" dirty="0" smtClean="0">
                <a:latin typeface="HelveticaNeue-Medium"/>
              </a:rPr>
              <a:t>JDBC </a:t>
            </a:r>
            <a:r>
              <a:rPr lang="ko-KR" altLang="en-US" dirty="0">
                <a:latin typeface="HelveticaNeue-Medium"/>
              </a:rPr>
              <a:t>프로그램 개발 </a:t>
            </a:r>
            <a:r>
              <a:rPr lang="ko-KR" altLang="en-US" dirty="0" smtClean="0">
                <a:latin typeface="HelveticaNeue-Medium"/>
              </a:rPr>
              <a:t>절차 </a:t>
            </a:r>
            <a:endParaRPr lang="en-US" altLang="ko-KR" dirty="0">
              <a:latin typeface="HelveticaNeue-Medium"/>
            </a:endParaRPr>
          </a:p>
          <a:p>
            <a:pPr marL="0" indent="0">
              <a:lnSpc>
                <a:spcPct val="200000"/>
              </a:lnSpc>
              <a:buNone/>
            </a:pPr>
            <a:r>
              <a:rPr lang="en-US" altLang="ko-KR" sz="1400" dirty="0" smtClean="0">
                <a:solidFill>
                  <a:srgbClr val="00A4E6"/>
                </a:solidFill>
              </a:rPr>
              <a:t>5</a:t>
            </a:r>
            <a:r>
              <a:rPr lang="ko-KR" altLang="en-US" sz="1400" dirty="0" smtClean="0">
                <a:solidFill>
                  <a:srgbClr val="00A4E6"/>
                </a:solidFill>
              </a:rPr>
              <a:t>단계 </a:t>
            </a:r>
            <a:r>
              <a:rPr lang="en-US" altLang="ko-KR" sz="1400" dirty="0">
                <a:solidFill>
                  <a:srgbClr val="00A4E6"/>
                </a:solidFill>
              </a:rPr>
              <a:t>: </a:t>
            </a:r>
            <a:r>
              <a:rPr lang="ko-KR" altLang="en-US" sz="1400" dirty="0" err="1" smtClean="0">
                <a:solidFill>
                  <a:srgbClr val="00A4E6"/>
                </a:solidFill>
              </a:rPr>
              <a:t>결과받기</a:t>
            </a:r>
            <a:endParaRPr lang="en-US" altLang="ko-KR" sz="1400" dirty="0" smtClean="0">
              <a:solidFill>
                <a:srgbClr val="00A4E6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200" b="0" dirty="0"/>
              <a:t>Statement</a:t>
            </a:r>
            <a:r>
              <a:rPr lang="ko-KR" altLang="en-US" sz="1200" b="0" dirty="0"/>
              <a:t>나 </a:t>
            </a:r>
            <a:r>
              <a:rPr lang="en-US" altLang="ko-KR" sz="1200" b="0" dirty="0" err="1"/>
              <a:t>PreparedStatement</a:t>
            </a:r>
            <a:r>
              <a:rPr lang="ko-KR" altLang="en-US" sz="1200" b="0" dirty="0" smtClean="0"/>
              <a:t>의 </a:t>
            </a:r>
            <a:r>
              <a:rPr lang="en-US" altLang="ko-KR" sz="1200" b="0" dirty="0" err="1" smtClean="0"/>
              <a:t>executeQuery</a:t>
            </a:r>
            <a:r>
              <a:rPr lang="en-US" altLang="ko-KR" sz="1200" b="0" dirty="0"/>
              <a:t>( )</a:t>
            </a:r>
            <a:r>
              <a:rPr lang="ko-KR" altLang="en-US" sz="1200" b="0" dirty="0"/>
              <a:t>를 사용한다</a:t>
            </a:r>
            <a:r>
              <a:rPr lang="en-US" altLang="ko-KR" sz="1200" b="0" dirty="0"/>
              <a:t>. </a:t>
            </a:r>
            <a:endParaRPr lang="en-US" altLang="ko-KR" sz="1200" b="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200" b="0" dirty="0" smtClean="0"/>
              <a:t>입력</a:t>
            </a:r>
            <a:r>
              <a:rPr lang="en-US" altLang="ko-KR" sz="1200" b="0" dirty="0"/>
              <a:t>, </a:t>
            </a:r>
            <a:r>
              <a:rPr lang="ko-KR" altLang="en-US" sz="1200" b="0" dirty="0"/>
              <a:t>수정</a:t>
            </a:r>
            <a:r>
              <a:rPr lang="en-US" altLang="ko-KR" sz="1200" b="0" dirty="0"/>
              <a:t>, </a:t>
            </a:r>
            <a:r>
              <a:rPr lang="ko-KR" altLang="en-US" sz="1200" b="0" dirty="0"/>
              <a:t>삭제와 달리 데이터를 가져올 때는 가져온 결과 </a:t>
            </a:r>
            <a:r>
              <a:rPr lang="ko-KR" altLang="en-US" sz="1200" b="0" dirty="0" smtClean="0"/>
              <a:t>데이터를 </a:t>
            </a:r>
            <a:r>
              <a:rPr lang="ko-KR" altLang="en-US" sz="1200" b="0" dirty="0"/>
              <a:t>처리하는 </a:t>
            </a:r>
            <a:r>
              <a:rPr lang="en-US" altLang="ko-KR" sz="1200" b="0" dirty="0" err="1"/>
              <a:t>ResultSet</a:t>
            </a:r>
            <a:r>
              <a:rPr lang="en-US" altLang="ko-KR" sz="1200" b="0" dirty="0"/>
              <a:t> </a:t>
            </a:r>
            <a:r>
              <a:rPr lang="ko-KR" altLang="en-US" sz="1200" b="0" dirty="0"/>
              <a:t>객체가 필요하다</a:t>
            </a:r>
            <a:r>
              <a:rPr lang="en-US" altLang="ko-KR" sz="1200" b="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ko-KR" sz="1200" b="0" dirty="0"/>
          </a:p>
          <a:p>
            <a:pPr>
              <a:buFont typeface="Arial" panose="020B0604020202020204" pitchFamily="34" charset="0"/>
              <a:buChar char="•"/>
            </a:pPr>
            <a:endParaRPr lang="en-US" altLang="ko-KR" sz="1200" b="0" dirty="0" smtClean="0"/>
          </a:p>
          <a:p>
            <a:pPr>
              <a:buFont typeface="Arial" panose="020B0604020202020204" pitchFamily="34" charset="0"/>
              <a:buChar char="•"/>
            </a:pPr>
            <a:endParaRPr lang="en-US" altLang="ko-KR" sz="1200" b="0" dirty="0"/>
          </a:p>
          <a:p>
            <a:pPr>
              <a:buFont typeface="Arial" panose="020B0604020202020204" pitchFamily="34" charset="0"/>
              <a:buChar char="•"/>
            </a:pPr>
            <a:endParaRPr lang="en-US" altLang="ko-KR" sz="1200" b="0" dirty="0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6840760" cy="548680"/>
          </a:xfrm>
        </p:spPr>
        <p:txBody>
          <a:bodyPr/>
          <a:lstStyle/>
          <a:p>
            <a:r>
              <a:rPr lang="en-US" altLang="ko-KR" dirty="0" smtClean="0"/>
              <a:t>02. </a:t>
            </a:r>
            <a:r>
              <a:rPr lang="en-US" altLang="ko-KR" dirty="0"/>
              <a:t>JDBC</a:t>
            </a:r>
            <a:r>
              <a:rPr lang="ko-KR" altLang="en-US" dirty="0"/>
              <a:t>의 이해</a:t>
            </a:r>
            <a:endParaRPr lang="ko-KR" alt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538" y="2852936"/>
            <a:ext cx="8162925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213" y="3645024"/>
            <a:ext cx="8029575" cy="305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2584703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04056"/>
          </a:xfrm>
        </p:spPr>
        <p:txBody>
          <a:bodyPr/>
          <a:lstStyle/>
          <a:p>
            <a:r>
              <a:rPr lang="en-US" altLang="ko-KR" dirty="0" smtClean="0">
                <a:latin typeface="HelveticaNeue-Medium"/>
              </a:rPr>
              <a:t>JDBC </a:t>
            </a:r>
            <a:r>
              <a:rPr lang="ko-KR" altLang="en-US" dirty="0">
                <a:latin typeface="HelveticaNeue-Medium"/>
              </a:rPr>
              <a:t>프로그램 개발 </a:t>
            </a:r>
            <a:r>
              <a:rPr lang="ko-KR" altLang="en-US" dirty="0" smtClean="0">
                <a:latin typeface="HelveticaNeue-Medium"/>
              </a:rPr>
              <a:t>절차 </a:t>
            </a:r>
            <a:endParaRPr lang="en-US" altLang="ko-KR" dirty="0">
              <a:latin typeface="HelveticaNeue-Medium"/>
            </a:endParaRPr>
          </a:p>
          <a:p>
            <a:pPr marL="0" indent="0">
              <a:lnSpc>
                <a:spcPct val="200000"/>
              </a:lnSpc>
              <a:buNone/>
            </a:pPr>
            <a:r>
              <a:rPr lang="en-US" altLang="ko-KR" sz="1400" dirty="0" smtClean="0">
                <a:solidFill>
                  <a:srgbClr val="00A4E6"/>
                </a:solidFill>
              </a:rPr>
              <a:t>5</a:t>
            </a:r>
            <a:r>
              <a:rPr lang="ko-KR" altLang="en-US" sz="1400" dirty="0" smtClean="0">
                <a:solidFill>
                  <a:srgbClr val="00A4E6"/>
                </a:solidFill>
              </a:rPr>
              <a:t>단계 </a:t>
            </a:r>
            <a:r>
              <a:rPr lang="en-US" altLang="ko-KR" sz="1400" dirty="0">
                <a:solidFill>
                  <a:srgbClr val="00A4E6"/>
                </a:solidFill>
              </a:rPr>
              <a:t>: </a:t>
            </a:r>
            <a:r>
              <a:rPr lang="ko-KR" altLang="en-US" sz="1400" dirty="0" err="1" smtClean="0">
                <a:solidFill>
                  <a:srgbClr val="00A4E6"/>
                </a:solidFill>
              </a:rPr>
              <a:t>결과받기</a:t>
            </a:r>
            <a:endParaRPr lang="en-US" altLang="ko-KR" sz="1400" dirty="0" smtClean="0">
              <a:solidFill>
                <a:srgbClr val="00A4E6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200" b="0" dirty="0" err="1"/>
              <a:t>로우에서</a:t>
            </a:r>
            <a:r>
              <a:rPr lang="ko-KR" altLang="en-US" sz="1200" b="0" dirty="0"/>
              <a:t> 각 </a:t>
            </a:r>
            <a:r>
              <a:rPr lang="ko-KR" altLang="en-US" sz="1200" b="0" dirty="0" err="1"/>
              <a:t>컬럼값을</a:t>
            </a:r>
            <a:r>
              <a:rPr lang="ko-KR" altLang="en-US" sz="1200" b="0" dirty="0"/>
              <a:t> </a:t>
            </a:r>
            <a:r>
              <a:rPr lang="ko-KR" altLang="en-US" sz="1200" b="0" dirty="0" smtClean="0"/>
              <a:t>가져오려면 </a:t>
            </a:r>
            <a:r>
              <a:rPr lang="en-US" altLang="ko-KR" sz="1200" b="0" dirty="0" err="1"/>
              <a:t>rs.getXxx</a:t>
            </a:r>
            <a:r>
              <a:rPr lang="en-US" altLang="ko-KR" sz="1200" b="0" dirty="0"/>
              <a:t>( ) </a:t>
            </a:r>
            <a:r>
              <a:rPr lang="ko-KR" altLang="en-US" sz="1200" b="0" dirty="0" err="1"/>
              <a:t>메서드를</a:t>
            </a:r>
            <a:r>
              <a:rPr lang="ko-KR" altLang="en-US" sz="1200" b="0" dirty="0"/>
              <a:t> 사용</a:t>
            </a:r>
            <a:endParaRPr lang="en-US" altLang="ko-KR" sz="1200" b="0" dirty="0" smtClean="0"/>
          </a:p>
          <a:p>
            <a:pPr>
              <a:buFont typeface="Arial" panose="020B0604020202020204" pitchFamily="34" charset="0"/>
              <a:buChar char="•"/>
            </a:pPr>
            <a:endParaRPr lang="en-US" altLang="ko-KR" sz="1200" b="0" dirty="0" smtClean="0"/>
          </a:p>
          <a:p>
            <a:pPr>
              <a:buFont typeface="Arial" panose="020B0604020202020204" pitchFamily="34" charset="0"/>
              <a:buChar char="•"/>
            </a:pPr>
            <a:endParaRPr lang="en-US" altLang="ko-KR" sz="1200" b="0" dirty="0"/>
          </a:p>
          <a:p>
            <a:pPr>
              <a:buFont typeface="Arial" panose="020B0604020202020204" pitchFamily="34" charset="0"/>
              <a:buChar char="•"/>
            </a:pPr>
            <a:endParaRPr lang="en-US" altLang="ko-KR" sz="1200" b="0" dirty="0"/>
          </a:p>
        </p:txBody>
      </p:sp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6840760" cy="548680"/>
          </a:xfrm>
        </p:spPr>
        <p:txBody>
          <a:bodyPr/>
          <a:lstStyle/>
          <a:p>
            <a:r>
              <a:rPr lang="en-US" altLang="ko-KR" dirty="0" smtClean="0"/>
              <a:t>02. </a:t>
            </a:r>
            <a:r>
              <a:rPr lang="en-US" altLang="ko-KR" dirty="0"/>
              <a:t>JDBC</a:t>
            </a:r>
            <a:r>
              <a:rPr lang="ko-KR" altLang="en-US" dirty="0"/>
              <a:t>의 이해</a:t>
            </a:r>
            <a:endParaRPr lang="ko-KR" alt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538" y="2564904"/>
            <a:ext cx="8162925" cy="192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294481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896"/>
          <a:stretch/>
        </p:blipFill>
        <p:spPr bwMode="auto">
          <a:xfrm>
            <a:off x="481013" y="1196752"/>
            <a:ext cx="8181975" cy="4721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6840760" cy="548680"/>
          </a:xfrm>
        </p:spPr>
        <p:txBody>
          <a:bodyPr/>
          <a:lstStyle/>
          <a:p>
            <a:r>
              <a:rPr lang="en-US" altLang="ko-KR" dirty="0" smtClean="0"/>
              <a:t>01. </a:t>
            </a:r>
            <a:r>
              <a:rPr lang="ko-KR" altLang="en-US" dirty="0"/>
              <a:t>데이터베이스와 </a:t>
            </a:r>
            <a:r>
              <a:rPr lang="en-US" altLang="ko-KR" dirty="0"/>
              <a:t>MySQL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7470374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5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538" y="2660650"/>
            <a:ext cx="8162925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04056"/>
          </a:xfrm>
        </p:spPr>
        <p:txBody>
          <a:bodyPr/>
          <a:lstStyle/>
          <a:p>
            <a:r>
              <a:rPr lang="en-US" altLang="ko-KR" dirty="0" smtClean="0">
                <a:latin typeface="HelveticaNeue-Medium"/>
              </a:rPr>
              <a:t>JDBC </a:t>
            </a:r>
            <a:r>
              <a:rPr lang="ko-KR" altLang="en-US" dirty="0">
                <a:latin typeface="HelveticaNeue-Medium"/>
              </a:rPr>
              <a:t>프로그램 개발 </a:t>
            </a:r>
            <a:r>
              <a:rPr lang="ko-KR" altLang="en-US" dirty="0" smtClean="0">
                <a:latin typeface="HelveticaNeue-Medium"/>
              </a:rPr>
              <a:t>절차 </a:t>
            </a:r>
            <a:endParaRPr lang="en-US" altLang="ko-KR" dirty="0">
              <a:latin typeface="HelveticaNeue-Medium"/>
            </a:endParaRPr>
          </a:p>
          <a:p>
            <a:pPr marL="0" indent="0">
              <a:lnSpc>
                <a:spcPct val="200000"/>
              </a:lnSpc>
              <a:buNone/>
            </a:pPr>
            <a:r>
              <a:rPr lang="en-US" altLang="ko-KR" sz="1400" dirty="0" smtClean="0">
                <a:solidFill>
                  <a:srgbClr val="00A4E6"/>
                </a:solidFill>
              </a:rPr>
              <a:t>6</a:t>
            </a:r>
            <a:r>
              <a:rPr lang="ko-KR" altLang="en-US" sz="1400" dirty="0" smtClean="0">
                <a:solidFill>
                  <a:srgbClr val="00A4E6"/>
                </a:solidFill>
              </a:rPr>
              <a:t>단계 </a:t>
            </a:r>
            <a:r>
              <a:rPr lang="en-US" altLang="ko-KR" sz="1400" dirty="0">
                <a:solidFill>
                  <a:srgbClr val="00A4E6"/>
                </a:solidFill>
              </a:rPr>
              <a:t>: </a:t>
            </a:r>
            <a:r>
              <a:rPr lang="ko-KR" altLang="en-US" sz="1400" dirty="0">
                <a:solidFill>
                  <a:srgbClr val="00A4E6"/>
                </a:solidFill>
              </a:rPr>
              <a:t>연결 </a:t>
            </a:r>
            <a:r>
              <a:rPr lang="ko-KR" altLang="en-US" sz="1400" dirty="0" smtClean="0">
                <a:solidFill>
                  <a:srgbClr val="00A4E6"/>
                </a:solidFill>
              </a:rPr>
              <a:t>해제</a:t>
            </a:r>
            <a:endParaRPr lang="en-US" altLang="ko-KR" sz="1400" dirty="0" smtClean="0">
              <a:solidFill>
                <a:srgbClr val="00A4E6"/>
              </a:solidFill>
            </a:endParaRPr>
          </a:p>
          <a:p>
            <a:pPr marL="0" indent="0">
              <a:lnSpc>
                <a:spcPct val="200000"/>
              </a:lnSpc>
              <a:buNone/>
            </a:pPr>
            <a:r>
              <a:rPr lang="ko-KR" altLang="en-US" sz="1200" b="0" dirty="0"/>
              <a:t>데이터베이스 연결은 해당 연결을 이용한 작업이 </a:t>
            </a:r>
            <a:r>
              <a:rPr lang="ko-KR" altLang="en-US" sz="1200" b="0" dirty="0" smtClean="0"/>
              <a:t>모두 끝나는 </a:t>
            </a:r>
            <a:r>
              <a:rPr lang="ko-KR" altLang="en-US" sz="1200" b="0" dirty="0"/>
              <a:t>시점에서 </a:t>
            </a:r>
            <a:r>
              <a:rPr lang="en-US" altLang="ko-KR" sz="1200" b="0" dirty="0"/>
              <a:t>close( ) </a:t>
            </a:r>
            <a:r>
              <a:rPr lang="ko-KR" altLang="en-US" sz="1200" b="0" dirty="0" err="1"/>
              <a:t>메서드를</a:t>
            </a:r>
            <a:r>
              <a:rPr lang="ko-KR" altLang="en-US" sz="1200" b="0" dirty="0"/>
              <a:t> 사용하여 해제해야 한다</a:t>
            </a:r>
            <a:r>
              <a:rPr lang="en-US" altLang="ko-KR" sz="1200" b="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ko-KR" sz="1200" b="0" dirty="0"/>
          </a:p>
          <a:p>
            <a:pPr>
              <a:buFont typeface="Arial" panose="020B0604020202020204" pitchFamily="34" charset="0"/>
              <a:buChar char="•"/>
            </a:pPr>
            <a:endParaRPr lang="en-US" altLang="ko-KR" sz="1200" b="0" dirty="0"/>
          </a:p>
        </p:txBody>
      </p:sp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6840760" cy="548680"/>
          </a:xfrm>
        </p:spPr>
        <p:txBody>
          <a:bodyPr/>
          <a:lstStyle/>
          <a:p>
            <a:r>
              <a:rPr lang="en-US" altLang="ko-KR" dirty="0" smtClean="0"/>
              <a:t>02. </a:t>
            </a:r>
            <a:r>
              <a:rPr lang="en-US" altLang="ko-KR" dirty="0"/>
              <a:t>JDBC</a:t>
            </a:r>
            <a:r>
              <a:rPr lang="ko-KR" altLang="en-US" dirty="0"/>
              <a:t>의 이해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7445168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050" y="2658988"/>
            <a:ext cx="5484445" cy="23377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86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538" y="5183584"/>
            <a:ext cx="8162925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6840760" cy="548680"/>
          </a:xfrm>
        </p:spPr>
        <p:txBody>
          <a:bodyPr/>
          <a:lstStyle/>
          <a:p>
            <a:r>
              <a:rPr lang="en-US" altLang="ko-KR" dirty="0" smtClean="0"/>
              <a:t>02. </a:t>
            </a:r>
            <a:r>
              <a:rPr lang="en-US" altLang="ko-KR" dirty="0"/>
              <a:t>JDBC</a:t>
            </a:r>
            <a:r>
              <a:rPr lang="ko-KR" altLang="en-US" dirty="0"/>
              <a:t>의 이해</a:t>
            </a:r>
            <a:endParaRPr lang="ko-KR" altLang="en-US" dirty="0"/>
          </a:p>
        </p:txBody>
      </p:sp>
      <p:sp>
        <p:nvSpPr>
          <p:cNvPr id="5" name="내용 개체 틀 2"/>
          <p:cNvSpPr>
            <a:spLocks noGrp="1"/>
          </p:cNvSpPr>
          <p:nvPr>
            <p:ph idx="10"/>
          </p:nvPr>
        </p:nvSpPr>
        <p:spPr>
          <a:xfrm>
            <a:off x="539552" y="1112044"/>
            <a:ext cx="8208912" cy="504056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US" altLang="ko-KR" dirty="0">
                <a:latin typeface="HelveticaNeue-Medium"/>
              </a:rPr>
              <a:t>JDBC</a:t>
            </a:r>
            <a:r>
              <a:rPr lang="ko-KR" altLang="en-US" dirty="0">
                <a:latin typeface="HelveticaNeue-Medium"/>
              </a:rPr>
              <a:t>를 활용한 이벤트 응모 프로그램 </a:t>
            </a:r>
            <a:r>
              <a:rPr lang="ko-KR" altLang="en-US" dirty="0" smtClean="0">
                <a:latin typeface="HelveticaNeue-Medium"/>
              </a:rPr>
              <a:t>작성</a:t>
            </a:r>
            <a:endParaRPr lang="en-US" altLang="ko-KR" dirty="0" smtClean="0">
              <a:latin typeface="HelveticaNeue-Medium"/>
            </a:endParaRPr>
          </a:p>
          <a:p>
            <a:pPr marL="0" indent="0">
              <a:lnSpc>
                <a:spcPct val="200000"/>
              </a:lnSpc>
              <a:buNone/>
            </a:pPr>
            <a:r>
              <a:rPr lang="ko-KR" altLang="en-US" sz="1400" dirty="0">
                <a:solidFill>
                  <a:srgbClr val="00A4E6"/>
                </a:solidFill>
              </a:rPr>
              <a:t>예제 개요 및 데이터베이스 테이블 </a:t>
            </a:r>
            <a:r>
              <a:rPr lang="ko-KR" altLang="en-US" sz="1400" dirty="0" smtClean="0">
                <a:solidFill>
                  <a:srgbClr val="00A4E6"/>
                </a:solidFill>
              </a:rPr>
              <a:t>작성</a:t>
            </a:r>
            <a:endParaRPr lang="en-US" altLang="ko-KR" sz="1400" dirty="0" smtClean="0">
              <a:solidFill>
                <a:srgbClr val="00A4E6"/>
              </a:solidFill>
            </a:endParaRP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0" dirty="0"/>
              <a:t>콘솔에서 키보드로 이름과 </a:t>
            </a:r>
            <a:r>
              <a:rPr lang="ko-KR" altLang="en-US" sz="1200" b="0" dirty="0" err="1"/>
              <a:t>이메일을</a:t>
            </a:r>
            <a:r>
              <a:rPr lang="ko-KR" altLang="en-US" sz="1200" b="0" dirty="0"/>
              <a:t> </a:t>
            </a:r>
            <a:r>
              <a:rPr lang="ko-KR" altLang="en-US" sz="1200" b="0" dirty="0" err="1"/>
              <a:t>입력받아</a:t>
            </a:r>
            <a:r>
              <a:rPr lang="ko-KR" altLang="en-US" sz="1200" b="0" dirty="0"/>
              <a:t> 이벤트에 응모하는 응용 프로그램을 </a:t>
            </a:r>
            <a:r>
              <a:rPr lang="ko-KR" altLang="en-US" sz="1200" b="0" dirty="0" smtClean="0"/>
              <a:t>만들어 </a:t>
            </a:r>
            <a:r>
              <a:rPr lang="ko-KR" altLang="en-US" sz="1200" b="0" dirty="0"/>
              <a:t>본다</a:t>
            </a:r>
            <a:r>
              <a:rPr lang="en-US" altLang="ko-KR" sz="1200" b="0" dirty="0"/>
              <a:t>.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200" b="0" dirty="0"/>
          </a:p>
        </p:txBody>
      </p:sp>
    </p:spTree>
    <p:extLst>
      <p:ext uri="{BB962C8B-B14F-4D97-AF65-F5344CB8AC3E}">
        <p14:creationId xmlns:p14="http://schemas.microsoft.com/office/powerpoint/2010/main" val="151626141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6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363" y="2656830"/>
            <a:ext cx="7915275" cy="278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6840760" cy="548680"/>
          </a:xfrm>
        </p:spPr>
        <p:txBody>
          <a:bodyPr/>
          <a:lstStyle/>
          <a:p>
            <a:r>
              <a:rPr lang="en-US" altLang="ko-KR" dirty="0" smtClean="0"/>
              <a:t>02. </a:t>
            </a:r>
            <a:r>
              <a:rPr lang="en-US" altLang="ko-KR" dirty="0"/>
              <a:t>JDBC</a:t>
            </a:r>
            <a:r>
              <a:rPr lang="ko-KR" altLang="en-US" dirty="0"/>
              <a:t>의 이해</a:t>
            </a:r>
            <a:endParaRPr lang="ko-KR" altLang="en-US" dirty="0"/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12044"/>
            <a:ext cx="8208912" cy="504056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US" altLang="ko-KR" dirty="0">
                <a:latin typeface="HelveticaNeue-Medium"/>
              </a:rPr>
              <a:t>JDBC</a:t>
            </a:r>
            <a:r>
              <a:rPr lang="ko-KR" altLang="en-US" dirty="0">
                <a:latin typeface="HelveticaNeue-Medium"/>
              </a:rPr>
              <a:t>를 활용한 이벤트 응모 프로그램 </a:t>
            </a:r>
            <a:r>
              <a:rPr lang="ko-KR" altLang="en-US" dirty="0" smtClean="0">
                <a:latin typeface="HelveticaNeue-Medium"/>
              </a:rPr>
              <a:t>작성</a:t>
            </a:r>
            <a:endParaRPr lang="en-US" altLang="ko-KR" dirty="0" smtClean="0">
              <a:latin typeface="HelveticaNeue-Medium"/>
            </a:endParaRPr>
          </a:p>
          <a:p>
            <a:pPr marL="0" indent="0">
              <a:lnSpc>
                <a:spcPct val="200000"/>
              </a:lnSpc>
              <a:buNone/>
            </a:pPr>
            <a:r>
              <a:rPr lang="ko-KR" altLang="en-US" sz="1400" dirty="0">
                <a:solidFill>
                  <a:srgbClr val="00A4E6"/>
                </a:solidFill>
              </a:rPr>
              <a:t>프로그램 </a:t>
            </a:r>
            <a:r>
              <a:rPr lang="ko-KR" altLang="en-US" sz="1400" dirty="0" smtClean="0">
                <a:solidFill>
                  <a:srgbClr val="00A4E6"/>
                </a:solidFill>
              </a:rPr>
              <a:t>작성</a:t>
            </a:r>
            <a:endParaRPr lang="en-US" altLang="ko-KR" sz="1400" dirty="0" smtClean="0">
              <a:solidFill>
                <a:srgbClr val="00A4E6"/>
              </a:solidFill>
            </a:endParaRPr>
          </a:p>
          <a:p>
            <a:pPr marL="0" indent="0">
              <a:lnSpc>
                <a:spcPct val="200000"/>
              </a:lnSpc>
              <a:buNone/>
            </a:pPr>
            <a:r>
              <a:rPr lang="en-US" altLang="ko-KR" sz="1200" dirty="0" smtClean="0"/>
              <a:t>1. </a:t>
            </a:r>
            <a:r>
              <a:rPr lang="ko-KR" altLang="en-US" sz="1200" dirty="0" smtClean="0"/>
              <a:t>클래스 </a:t>
            </a:r>
            <a:r>
              <a:rPr lang="ko-KR" altLang="en-US" sz="1200" dirty="0"/>
              <a:t>선언과 변수 </a:t>
            </a:r>
            <a:r>
              <a:rPr lang="ko-KR" altLang="en-US" sz="1200" dirty="0" err="1"/>
              <a:t>선언부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348557383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363" y="2636912"/>
            <a:ext cx="7915275" cy="3933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6840760" cy="548680"/>
          </a:xfrm>
        </p:spPr>
        <p:txBody>
          <a:bodyPr/>
          <a:lstStyle/>
          <a:p>
            <a:r>
              <a:rPr lang="en-US" altLang="ko-KR" dirty="0" smtClean="0"/>
              <a:t>02. </a:t>
            </a:r>
            <a:r>
              <a:rPr lang="en-US" altLang="ko-KR" dirty="0"/>
              <a:t>JDBC</a:t>
            </a:r>
            <a:r>
              <a:rPr lang="ko-KR" altLang="en-US" dirty="0"/>
              <a:t>의 이해</a:t>
            </a:r>
            <a:endParaRPr lang="ko-KR" altLang="en-US" dirty="0"/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12044"/>
            <a:ext cx="8208912" cy="504056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US" altLang="ko-KR" dirty="0">
                <a:latin typeface="HelveticaNeue-Medium"/>
              </a:rPr>
              <a:t>JDBC</a:t>
            </a:r>
            <a:r>
              <a:rPr lang="ko-KR" altLang="en-US" dirty="0">
                <a:latin typeface="HelveticaNeue-Medium"/>
              </a:rPr>
              <a:t>를 활용한 이벤트 응모 프로그램 </a:t>
            </a:r>
            <a:r>
              <a:rPr lang="ko-KR" altLang="en-US" dirty="0" smtClean="0">
                <a:latin typeface="HelveticaNeue-Medium"/>
              </a:rPr>
              <a:t>작성</a:t>
            </a:r>
            <a:endParaRPr lang="en-US" altLang="ko-KR" dirty="0" smtClean="0">
              <a:latin typeface="HelveticaNeue-Medium"/>
            </a:endParaRPr>
          </a:p>
          <a:p>
            <a:pPr marL="0" indent="0">
              <a:lnSpc>
                <a:spcPct val="200000"/>
              </a:lnSpc>
              <a:buNone/>
            </a:pPr>
            <a:r>
              <a:rPr lang="ko-KR" altLang="en-US" sz="1400" dirty="0">
                <a:solidFill>
                  <a:srgbClr val="00A4E6"/>
                </a:solidFill>
              </a:rPr>
              <a:t>프로그램 </a:t>
            </a:r>
            <a:r>
              <a:rPr lang="ko-KR" altLang="en-US" sz="1400" dirty="0" smtClean="0">
                <a:solidFill>
                  <a:srgbClr val="00A4E6"/>
                </a:solidFill>
              </a:rPr>
              <a:t>작성</a:t>
            </a:r>
            <a:endParaRPr lang="en-US" altLang="ko-KR" sz="1400" dirty="0" smtClean="0">
              <a:solidFill>
                <a:srgbClr val="00A4E6"/>
              </a:solidFill>
            </a:endParaRPr>
          </a:p>
          <a:p>
            <a:pPr marL="0" indent="0">
              <a:lnSpc>
                <a:spcPct val="200000"/>
              </a:lnSpc>
              <a:buNone/>
            </a:pPr>
            <a:r>
              <a:rPr lang="en-US" altLang="ko-KR" sz="1200" dirty="0" smtClean="0"/>
              <a:t>2. </a:t>
            </a:r>
            <a:r>
              <a:rPr lang="ko-KR" altLang="en-US" sz="1200" dirty="0" err="1"/>
              <a:t>생성자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139120252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8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943"/>
          <a:stretch/>
        </p:blipFill>
        <p:spPr bwMode="auto">
          <a:xfrm>
            <a:off x="614363" y="2708920"/>
            <a:ext cx="7915275" cy="36791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6840760" cy="548680"/>
          </a:xfrm>
        </p:spPr>
        <p:txBody>
          <a:bodyPr/>
          <a:lstStyle/>
          <a:p>
            <a:r>
              <a:rPr lang="en-US" altLang="ko-KR" dirty="0" smtClean="0"/>
              <a:t>02. </a:t>
            </a:r>
            <a:r>
              <a:rPr lang="en-US" altLang="ko-KR" dirty="0"/>
              <a:t>JDBC</a:t>
            </a:r>
            <a:r>
              <a:rPr lang="ko-KR" altLang="en-US" dirty="0"/>
              <a:t>의 이해</a:t>
            </a:r>
            <a:endParaRPr lang="ko-KR" altLang="en-US" dirty="0"/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12044"/>
            <a:ext cx="8208912" cy="504056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US" altLang="ko-KR" dirty="0">
                <a:latin typeface="HelveticaNeue-Medium"/>
              </a:rPr>
              <a:t>JDBC</a:t>
            </a:r>
            <a:r>
              <a:rPr lang="ko-KR" altLang="en-US" dirty="0">
                <a:latin typeface="HelveticaNeue-Medium"/>
              </a:rPr>
              <a:t>를 활용한 이벤트 응모 프로그램 </a:t>
            </a:r>
            <a:r>
              <a:rPr lang="ko-KR" altLang="en-US" dirty="0" smtClean="0">
                <a:latin typeface="HelveticaNeue-Medium"/>
              </a:rPr>
              <a:t>작성</a:t>
            </a:r>
            <a:endParaRPr lang="en-US" altLang="ko-KR" dirty="0" smtClean="0">
              <a:latin typeface="HelveticaNeue-Medium"/>
            </a:endParaRPr>
          </a:p>
          <a:p>
            <a:pPr marL="0" indent="0">
              <a:lnSpc>
                <a:spcPct val="200000"/>
              </a:lnSpc>
              <a:buNone/>
            </a:pPr>
            <a:r>
              <a:rPr lang="ko-KR" altLang="en-US" sz="1400" dirty="0">
                <a:solidFill>
                  <a:srgbClr val="00A4E6"/>
                </a:solidFill>
              </a:rPr>
              <a:t>프로그램 </a:t>
            </a:r>
            <a:r>
              <a:rPr lang="ko-KR" altLang="en-US" sz="1400" dirty="0" smtClean="0">
                <a:solidFill>
                  <a:srgbClr val="00A4E6"/>
                </a:solidFill>
              </a:rPr>
              <a:t>작성</a:t>
            </a:r>
            <a:endParaRPr lang="en-US" altLang="ko-KR" sz="1400" dirty="0" smtClean="0">
              <a:solidFill>
                <a:srgbClr val="00A4E6"/>
              </a:solidFill>
            </a:endParaRPr>
          </a:p>
          <a:p>
            <a:pPr marL="0" indent="0">
              <a:lnSpc>
                <a:spcPct val="200000"/>
              </a:lnSpc>
              <a:buNone/>
            </a:pPr>
            <a:r>
              <a:rPr lang="en-US" altLang="ko-KR" sz="1200" dirty="0" smtClean="0"/>
              <a:t>3. </a:t>
            </a:r>
            <a:r>
              <a:rPr lang="ko-KR" altLang="en-US" sz="1200" dirty="0"/>
              <a:t>데이터베이스 연결</a:t>
            </a:r>
            <a:r>
              <a:rPr lang="en-US" altLang="ko-KR" sz="1200" dirty="0"/>
              <a:t>, </a:t>
            </a:r>
            <a:r>
              <a:rPr lang="ko-KR" altLang="en-US" sz="1200" dirty="0"/>
              <a:t>종료 </a:t>
            </a:r>
            <a:r>
              <a:rPr lang="ko-KR" altLang="en-US" sz="1200" dirty="0" err="1"/>
              <a:t>메서드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160771182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8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224"/>
          <a:stretch/>
        </p:blipFill>
        <p:spPr bwMode="auto">
          <a:xfrm>
            <a:off x="614363" y="1412776"/>
            <a:ext cx="7915275" cy="3517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6840760" cy="548680"/>
          </a:xfrm>
        </p:spPr>
        <p:txBody>
          <a:bodyPr/>
          <a:lstStyle/>
          <a:p>
            <a:r>
              <a:rPr lang="en-US" altLang="ko-KR" dirty="0" smtClean="0"/>
              <a:t>02. </a:t>
            </a:r>
            <a:r>
              <a:rPr lang="en-US" altLang="ko-KR" dirty="0"/>
              <a:t>JDBC</a:t>
            </a:r>
            <a:r>
              <a:rPr lang="ko-KR" altLang="en-US" dirty="0"/>
              <a:t>의 이해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5078886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614363" y="2533737"/>
            <a:ext cx="7915275" cy="4238798"/>
            <a:chOff x="614363" y="2043113"/>
            <a:chExt cx="7915275" cy="4238798"/>
          </a:xfrm>
        </p:grpSpPr>
        <p:pic>
          <p:nvPicPr>
            <p:cNvPr id="7270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4363" y="2043113"/>
              <a:ext cx="7915275" cy="2771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270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4363" y="4653136"/>
              <a:ext cx="7915275" cy="1628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6840760" cy="548680"/>
          </a:xfrm>
        </p:spPr>
        <p:txBody>
          <a:bodyPr/>
          <a:lstStyle/>
          <a:p>
            <a:r>
              <a:rPr lang="en-US" altLang="ko-KR" dirty="0" smtClean="0"/>
              <a:t>02. </a:t>
            </a:r>
            <a:r>
              <a:rPr lang="en-US" altLang="ko-KR" dirty="0"/>
              <a:t>JDBC</a:t>
            </a:r>
            <a:r>
              <a:rPr lang="ko-KR" altLang="en-US" dirty="0"/>
              <a:t>의 이해</a:t>
            </a:r>
            <a:endParaRPr lang="ko-KR" altLang="en-US" dirty="0"/>
          </a:p>
        </p:txBody>
      </p:sp>
      <p:sp>
        <p:nvSpPr>
          <p:cNvPr id="6" name="내용 개체 틀 2"/>
          <p:cNvSpPr>
            <a:spLocks noGrp="1"/>
          </p:cNvSpPr>
          <p:nvPr>
            <p:ph idx="10"/>
          </p:nvPr>
        </p:nvSpPr>
        <p:spPr>
          <a:xfrm>
            <a:off x="539552" y="1112044"/>
            <a:ext cx="8208912" cy="504056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US" altLang="ko-KR" dirty="0">
                <a:latin typeface="HelveticaNeue-Medium"/>
              </a:rPr>
              <a:t>JDBC</a:t>
            </a:r>
            <a:r>
              <a:rPr lang="ko-KR" altLang="en-US" dirty="0">
                <a:latin typeface="HelveticaNeue-Medium"/>
              </a:rPr>
              <a:t>를 활용한 이벤트 응모 프로그램 </a:t>
            </a:r>
            <a:r>
              <a:rPr lang="ko-KR" altLang="en-US" dirty="0" smtClean="0">
                <a:latin typeface="HelveticaNeue-Medium"/>
              </a:rPr>
              <a:t>작성</a:t>
            </a:r>
            <a:endParaRPr lang="en-US" altLang="ko-KR" dirty="0" smtClean="0">
              <a:latin typeface="HelveticaNeue-Medium"/>
            </a:endParaRPr>
          </a:p>
          <a:p>
            <a:pPr marL="0" indent="0">
              <a:lnSpc>
                <a:spcPct val="200000"/>
              </a:lnSpc>
              <a:buNone/>
            </a:pPr>
            <a:r>
              <a:rPr lang="ko-KR" altLang="en-US" sz="1400" dirty="0">
                <a:solidFill>
                  <a:srgbClr val="00A4E6"/>
                </a:solidFill>
              </a:rPr>
              <a:t>프로그램 </a:t>
            </a:r>
            <a:r>
              <a:rPr lang="ko-KR" altLang="en-US" sz="1400" dirty="0" smtClean="0">
                <a:solidFill>
                  <a:srgbClr val="00A4E6"/>
                </a:solidFill>
              </a:rPr>
              <a:t>작성</a:t>
            </a:r>
            <a:endParaRPr lang="en-US" altLang="ko-KR" sz="1400" dirty="0" smtClean="0">
              <a:solidFill>
                <a:srgbClr val="00A4E6"/>
              </a:solidFill>
            </a:endParaRPr>
          </a:p>
          <a:p>
            <a:pPr marL="0" indent="0">
              <a:lnSpc>
                <a:spcPct val="200000"/>
              </a:lnSpc>
              <a:buNone/>
            </a:pPr>
            <a:r>
              <a:rPr lang="en-US" altLang="ko-KR" sz="1200" dirty="0" smtClean="0"/>
              <a:t>4. </a:t>
            </a:r>
            <a:r>
              <a:rPr lang="ko-KR" altLang="en-US" sz="1200" dirty="0"/>
              <a:t>이벤트 등록 </a:t>
            </a:r>
            <a:r>
              <a:rPr lang="ko-KR" altLang="en-US" sz="1200" dirty="0" err="1"/>
              <a:t>메서드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4623043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7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363" y="2564904"/>
            <a:ext cx="7197997" cy="40883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6840760" cy="548680"/>
          </a:xfrm>
        </p:spPr>
        <p:txBody>
          <a:bodyPr/>
          <a:lstStyle/>
          <a:p>
            <a:r>
              <a:rPr lang="en-US" altLang="ko-KR" dirty="0" smtClean="0"/>
              <a:t>02. </a:t>
            </a:r>
            <a:r>
              <a:rPr lang="en-US" altLang="ko-KR" dirty="0"/>
              <a:t>JDBC</a:t>
            </a:r>
            <a:r>
              <a:rPr lang="ko-KR" altLang="en-US" dirty="0"/>
              <a:t>의 이해</a:t>
            </a:r>
            <a:endParaRPr lang="ko-KR" altLang="en-US" dirty="0"/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12044"/>
            <a:ext cx="8208912" cy="504056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US" altLang="ko-KR" dirty="0">
                <a:latin typeface="HelveticaNeue-Medium"/>
              </a:rPr>
              <a:t>JDBC</a:t>
            </a:r>
            <a:r>
              <a:rPr lang="ko-KR" altLang="en-US" dirty="0">
                <a:latin typeface="HelveticaNeue-Medium"/>
              </a:rPr>
              <a:t>를 활용한 이벤트 응모 프로그램 </a:t>
            </a:r>
            <a:r>
              <a:rPr lang="ko-KR" altLang="en-US" dirty="0" smtClean="0">
                <a:latin typeface="HelveticaNeue-Medium"/>
              </a:rPr>
              <a:t>작성</a:t>
            </a:r>
            <a:endParaRPr lang="en-US" altLang="ko-KR" dirty="0" smtClean="0">
              <a:latin typeface="HelveticaNeue-Medium"/>
            </a:endParaRPr>
          </a:p>
          <a:p>
            <a:pPr marL="0" indent="0">
              <a:lnSpc>
                <a:spcPct val="200000"/>
              </a:lnSpc>
              <a:buNone/>
            </a:pPr>
            <a:r>
              <a:rPr lang="ko-KR" altLang="en-US" sz="1400" dirty="0">
                <a:solidFill>
                  <a:srgbClr val="00A4E6"/>
                </a:solidFill>
              </a:rPr>
              <a:t>프로그램 </a:t>
            </a:r>
            <a:r>
              <a:rPr lang="ko-KR" altLang="en-US" sz="1400" dirty="0" smtClean="0">
                <a:solidFill>
                  <a:srgbClr val="00A4E6"/>
                </a:solidFill>
              </a:rPr>
              <a:t>작성</a:t>
            </a:r>
            <a:endParaRPr lang="en-US" altLang="ko-KR" sz="1400" dirty="0" smtClean="0">
              <a:solidFill>
                <a:srgbClr val="00A4E6"/>
              </a:solidFill>
            </a:endParaRPr>
          </a:p>
          <a:p>
            <a:pPr marL="0" indent="0">
              <a:lnSpc>
                <a:spcPct val="200000"/>
              </a:lnSpc>
              <a:buNone/>
            </a:pPr>
            <a:r>
              <a:rPr lang="en-US" altLang="ko-KR" sz="1200" dirty="0" smtClean="0"/>
              <a:t>5. </a:t>
            </a:r>
            <a:r>
              <a:rPr lang="ko-KR" altLang="en-US" sz="1200" dirty="0"/>
              <a:t>출력 </a:t>
            </a:r>
            <a:r>
              <a:rPr lang="ko-KR" altLang="en-US" sz="1200" dirty="0" err="1"/>
              <a:t>메서드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135943486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6840760" cy="548680"/>
          </a:xfrm>
        </p:spPr>
        <p:txBody>
          <a:bodyPr/>
          <a:lstStyle/>
          <a:p>
            <a:r>
              <a:rPr lang="en-US" altLang="ko-KR" dirty="0" smtClean="0"/>
              <a:t>02. </a:t>
            </a:r>
            <a:r>
              <a:rPr lang="en-US" altLang="ko-KR" dirty="0"/>
              <a:t>JDBC</a:t>
            </a:r>
            <a:r>
              <a:rPr lang="ko-KR" altLang="en-US" dirty="0"/>
              <a:t>의 이해</a:t>
            </a:r>
            <a:endParaRPr lang="ko-KR" altLang="en-US" dirty="0"/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12044"/>
            <a:ext cx="8208912" cy="504056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US" altLang="ko-KR" dirty="0">
                <a:latin typeface="HelveticaNeue-Medium"/>
              </a:rPr>
              <a:t>JDBC</a:t>
            </a:r>
            <a:r>
              <a:rPr lang="ko-KR" altLang="en-US" dirty="0">
                <a:latin typeface="HelveticaNeue-Medium"/>
              </a:rPr>
              <a:t>를 활용한 이벤트 응모 프로그램 </a:t>
            </a:r>
            <a:r>
              <a:rPr lang="ko-KR" altLang="en-US" dirty="0" smtClean="0">
                <a:latin typeface="HelveticaNeue-Medium"/>
              </a:rPr>
              <a:t>작성</a:t>
            </a:r>
            <a:endParaRPr lang="en-US" altLang="ko-KR" dirty="0" smtClean="0">
              <a:latin typeface="HelveticaNeue-Medium"/>
            </a:endParaRPr>
          </a:p>
          <a:p>
            <a:pPr marL="0" indent="0">
              <a:lnSpc>
                <a:spcPct val="200000"/>
              </a:lnSpc>
              <a:buNone/>
            </a:pPr>
            <a:r>
              <a:rPr lang="ko-KR" altLang="en-US" sz="1400" dirty="0">
                <a:solidFill>
                  <a:srgbClr val="00A4E6"/>
                </a:solidFill>
              </a:rPr>
              <a:t>프로그램 </a:t>
            </a:r>
            <a:r>
              <a:rPr lang="ko-KR" altLang="en-US" sz="1400" dirty="0" smtClean="0">
                <a:solidFill>
                  <a:srgbClr val="00A4E6"/>
                </a:solidFill>
              </a:rPr>
              <a:t>작성</a:t>
            </a:r>
            <a:endParaRPr lang="en-US" altLang="ko-KR" sz="1400" dirty="0" smtClean="0">
              <a:solidFill>
                <a:srgbClr val="00A4E6"/>
              </a:solidFill>
            </a:endParaRPr>
          </a:p>
          <a:p>
            <a:pPr marL="0" indent="0">
              <a:lnSpc>
                <a:spcPct val="200000"/>
              </a:lnSpc>
              <a:buNone/>
            </a:pPr>
            <a:r>
              <a:rPr lang="ko-KR" altLang="en-US" sz="1200" dirty="0" smtClean="0"/>
              <a:t>오류 확인할 부분</a:t>
            </a:r>
            <a:endParaRPr lang="en-US" altLang="ko-KR" sz="1200" dirty="0" smtClean="0"/>
          </a:p>
          <a:p>
            <a:pPr marL="0" indent="0">
              <a:lnSpc>
                <a:spcPct val="200000"/>
              </a:lnSpc>
              <a:buNone/>
            </a:pPr>
            <a:r>
              <a:rPr lang="en-US" altLang="ko-KR" sz="1200" b="0" dirty="0"/>
              <a:t>• </a:t>
            </a:r>
            <a:r>
              <a:rPr lang="en-US" altLang="ko-KR" sz="1200" b="0" dirty="0" err="1"/>
              <a:t>jdbcDriver</a:t>
            </a:r>
            <a:r>
              <a:rPr lang="en-US" altLang="ko-KR" sz="1200" b="0" dirty="0"/>
              <a:t>, </a:t>
            </a:r>
            <a:r>
              <a:rPr lang="en-US" altLang="ko-KR" sz="1200" b="0" dirty="0" err="1"/>
              <a:t>jdbcUrl</a:t>
            </a:r>
            <a:r>
              <a:rPr lang="en-US" altLang="ko-KR" sz="1200" b="0" dirty="0"/>
              <a:t> </a:t>
            </a:r>
            <a:r>
              <a:rPr lang="ko-KR" altLang="en-US" sz="1200" b="0" dirty="0"/>
              <a:t>문자열 내용 확인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US" altLang="ko-KR" sz="1200" b="0" dirty="0"/>
              <a:t>• MySQL </a:t>
            </a:r>
            <a:r>
              <a:rPr lang="ko-KR" altLang="en-US" sz="1200" b="0" dirty="0"/>
              <a:t>데이터베이스가 정상적으로 실행되어 동작 중인지 확인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US" altLang="ko-KR" sz="1200" b="0" dirty="0"/>
              <a:t>• </a:t>
            </a:r>
            <a:r>
              <a:rPr lang="ko-KR" altLang="en-US" sz="1200" b="0" dirty="0"/>
              <a:t>스키마</a:t>
            </a:r>
            <a:r>
              <a:rPr lang="en-US" altLang="ko-KR" sz="1200" b="0" dirty="0"/>
              <a:t>, </a:t>
            </a:r>
            <a:r>
              <a:rPr lang="ko-KR" altLang="en-US" sz="1200" b="0" dirty="0"/>
              <a:t>테이블 이름</a:t>
            </a:r>
            <a:r>
              <a:rPr lang="en-US" altLang="ko-KR" sz="1200" b="0" dirty="0"/>
              <a:t>, </a:t>
            </a:r>
            <a:r>
              <a:rPr lang="ko-KR" altLang="en-US" sz="1200" b="0" dirty="0" err="1"/>
              <a:t>컬럼</a:t>
            </a:r>
            <a:r>
              <a:rPr lang="ko-KR" altLang="en-US" sz="1200" b="0" dirty="0"/>
              <a:t> 이름 등이 모두 프로그램 소스와 일치하는지 확인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US" altLang="ko-KR" sz="1200" b="0" dirty="0"/>
              <a:t>• </a:t>
            </a:r>
            <a:r>
              <a:rPr lang="ko-KR" altLang="en-US" sz="1200" b="0" dirty="0" err="1"/>
              <a:t>이클립스</a:t>
            </a:r>
            <a:r>
              <a:rPr lang="ko-KR" altLang="en-US" sz="1200" b="0" dirty="0"/>
              <a:t> 프로젝트의 </a:t>
            </a:r>
            <a:r>
              <a:rPr lang="ko-KR" altLang="en-US" sz="1200" b="0" dirty="0" err="1"/>
              <a:t>빌드</a:t>
            </a:r>
            <a:r>
              <a:rPr lang="ko-KR" altLang="en-US" sz="1200" b="0" dirty="0"/>
              <a:t> 경로에 </a:t>
            </a:r>
            <a:r>
              <a:rPr lang="en-US" altLang="ko-KR" sz="1200" b="0" dirty="0"/>
              <a:t>JDBC </a:t>
            </a:r>
            <a:r>
              <a:rPr lang="ko-KR" altLang="en-US" sz="1200" b="0" dirty="0"/>
              <a:t>드라이버가 추가되었는지 확인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US" altLang="ko-KR" sz="1200" b="0" dirty="0"/>
              <a:t>• DB </a:t>
            </a:r>
            <a:r>
              <a:rPr lang="ko-KR" altLang="en-US" sz="1200" b="0" dirty="0"/>
              <a:t>사용자 계정에 접속 권한이 있는지 확인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US" altLang="ko-KR" sz="1200" b="0" dirty="0"/>
              <a:t>• DB </a:t>
            </a:r>
            <a:r>
              <a:rPr lang="ko-KR" altLang="en-US" sz="1200" b="0" dirty="0"/>
              <a:t>사용자의 아이디와 비밀번호를 맞게 입력했는지 확인</a:t>
            </a:r>
            <a:endParaRPr lang="en-US" altLang="ko-KR" sz="1200" b="0" dirty="0"/>
          </a:p>
        </p:txBody>
      </p:sp>
    </p:spTree>
    <p:extLst>
      <p:ext uri="{BB962C8B-B14F-4D97-AF65-F5344CB8AC3E}">
        <p14:creationId xmlns:p14="http://schemas.microsoft.com/office/powerpoint/2010/main" val="238616649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7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013" y="2708920"/>
            <a:ext cx="8181975" cy="2343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6840760" cy="548680"/>
          </a:xfrm>
        </p:spPr>
        <p:txBody>
          <a:bodyPr/>
          <a:lstStyle/>
          <a:p>
            <a:r>
              <a:rPr lang="en-US" altLang="ko-KR" dirty="0" smtClean="0"/>
              <a:t>03. </a:t>
            </a:r>
            <a:r>
              <a:rPr lang="en-US" altLang="ko-KR" dirty="0"/>
              <a:t>JDBC</a:t>
            </a:r>
            <a:r>
              <a:rPr lang="ko-KR" altLang="en-US" dirty="0"/>
              <a:t>를 이용한 상품 관리 프로그램 작성</a:t>
            </a:r>
            <a:endParaRPr lang="ko-KR" altLang="en-US" dirty="0"/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12044"/>
            <a:ext cx="8208912" cy="504056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ko-KR" altLang="en-US" dirty="0">
                <a:latin typeface="HelveticaNeue-Medium"/>
              </a:rPr>
              <a:t>프로젝트의 개요</a:t>
            </a:r>
            <a:endParaRPr lang="en-US" altLang="ko-KR" sz="1200" b="0" dirty="0"/>
          </a:p>
        </p:txBody>
      </p:sp>
      <p:sp>
        <p:nvSpPr>
          <p:cNvPr id="5" name="내용 개체 틀 2"/>
          <p:cNvSpPr txBox="1">
            <a:spLocks/>
          </p:cNvSpPr>
          <p:nvPr/>
        </p:nvSpPr>
        <p:spPr bwMode="auto">
          <a:xfrm>
            <a:off x="539552" y="1700808"/>
            <a:ext cx="8208912" cy="1152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ko-KR" altLang="en-US" sz="1200" b="0" dirty="0" smtClean="0"/>
              <a:t>이번에 </a:t>
            </a:r>
            <a:r>
              <a:rPr lang="ko-KR" altLang="en-US" sz="1200" b="0" dirty="0"/>
              <a:t>진행할 프로젝트는 쇼핑몰 등에서 사용할 수 있는 상품 관리 프로그램이다</a:t>
            </a:r>
            <a:r>
              <a:rPr lang="en-US" altLang="ko-KR" sz="1200" b="0" dirty="0"/>
              <a:t>. </a:t>
            </a:r>
            <a:r>
              <a:rPr lang="ko-KR" altLang="en-US" sz="1200" b="0" dirty="0"/>
              <a:t>상품 정보 </a:t>
            </a:r>
            <a:r>
              <a:rPr lang="ko-KR" altLang="en-US" sz="1200" b="0" dirty="0" smtClean="0"/>
              <a:t>등록</a:t>
            </a:r>
            <a:r>
              <a:rPr lang="en-US" altLang="ko-KR" sz="1200" b="0" dirty="0"/>
              <a:t>, </a:t>
            </a:r>
            <a:r>
              <a:rPr lang="ko-KR" altLang="en-US" sz="1200" b="0" dirty="0"/>
              <a:t>등록된 상품 현황 조회</a:t>
            </a:r>
            <a:r>
              <a:rPr lang="en-US" altLang="ko-KR" sz="1200" b="0" dirty="0"/>
              <a:t>, </a:t>
            </a:r>
            <a:r>
              <a:rPr lang="ko-KR" altLang="en-US" sz="1200" b="0" dirty="0"/>
              <a:t>정보 수정 및 삭제 기능으로 구성한다</a:t>
            </a:r>
            <a:endParaRPr lang="en-US" altLang="ko-KR" sz="1200" b="0" dirty="0"/>
          </a:p>
        </p:txBody>
      </p:sp>
    </p:spTree>
    <p:extLst>
      <p:ext uri="{BB962C8B-B14F-4D97-AF65-F5344CB8AC3E}">
        <p14:creationId xmlns:p14="http://schemas.microsoft.com/office/powerpoint/2010/main" val="9143458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718" b="-1338"/>
          <a:stretch/>
        </p:blipFill>
        <p:spPr bwMode="auto">
          <a:xfrm>
            <a:off x="481013" y="1196752"/>
            <a:ext cx="8181975" cy="1673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6840760" cy="548680"/>
          </a:xfrm>
        </p:spPr>
        <p:txBody>
          <a:bodyPr/>
          <a:lstStyle/>
          <a:p>
            <a:r>
              <a:rPr lang="en-US" altLang="ko-KR" dirty="0" smtClean="0"/>
              <a:t>01. </a:t>
            </a:r>
            <a:r>
              <a:rPr lang="ko-KR" altLang="en-US" dirty="0"/>
              <a:t>데이터베이스와 </a:t>
            </a:r>
            <a:r>
              <a:rPr lang="en-US" altLang="ko-KR" dirty="0"/>
              <a:t>MySQL</a:t>
            </a:r>
            <a:endParaRPr lang="ko-KR" altLang="en-US" dirty="0"/>
          </a:p>
        </p:txBody>
      </p:sp>
      <p:sp>
        <p:nvSpPr>
          <p:cNvPr id="4" name="내용 개체 틀 2"/>
          <p:cNvSpPr txBox="1">
            <a:spLocks/>
          </p:cNvSpPr>
          <p:nvPr/>
        </p:nvSpPr>
        <p:spPr bwMode="auto">
          <a:xfrm>
            <a:off x="539552" y="2996952"/>
            <a:ext cx="8208912" cy="1152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200" dirty="0" smtClean="0">
                <a:solidFill>
                  <a:srgbClr val="00B0F0"/>
                </a:solidFill>
              </a:rPr>
              <a:t>[</a:t>
            </a:r>
            <a:r>
              <a:rPr lang="ko-KR" altLang="en-US" sz="1200" dirty="0" smtClean="0">
                <a:solidFill>
                  <a:srgbClr val="00B0F0"/>
                </a:solidFill>
              </a:rPr>
              <a:t>데이터베이스를 </a:t>
            </a:r>
            <a:r>
              <a:rPr lang="ko-KR" altLang="en-US" sz="1200" dirty="0">
                <a:solidFill>
                  <a:srgbClr val="00B0F0"/>
                </a:solidFill>
              </a:rPr>
              <a:t>도입하면 얻을 수 있는 </a:t>
            </a:r>
            <a:r>
              <a:rPr lang="ko-KR" altLang="en-US" sz="1200" dirty="0" smtClean="0">
                <a:solidFill>
                  <a:srgbClr val="00B0F0"/>
                </a:solidFill>
              </a:rPr>
              <a:t>이점</a:t>
            </a:r>
            <a:r>
              <a:rPr lang="en-US" altLang="ko-KR" sz="1200" dirty="0" smtClean="0">
                <a:solidFill>
                  <a:srgbClr val="00B0F0"/>
                </a:solidFill>
              </a:rPr>
              <a:t>]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200" b="0" dirty="0" smtClean="0"/>
              <a:t>데이터의 </a:t>
            </a:r>
            <a:r>
              <a:rPr lang="ko-KR" altLang="en-US" sz="1200" b="0" dirty="0"/>
              <a:t>중복을 최소로 줄일 수 있다</a:t>
            </a:r>
            <a:r>
              <a:rPr lang="en-US" altLang="ko-KR" sz="1200" b="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200" b="0" dirty="0" smtClean="0"/>
              <a:t>데이터 </a:t>
            </a:r>
            <a:r>
              <a:rPr lang="ko-KR" altLang="en-US" sz="1200" b="0" dirty="0"/>
              <a:t>불일치 문제를 해결할 수 있다</a:t>
            </a:r>
            <a:r>
              <a:rPr lang="en-US" altLang="ko-KR" sz="1200" b="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200" b="0" dirty="0" smtClean="0"/>
              <a:t>데이터를 </a:t>
            </a:r>
            <a:r>
              <a:rPr lang="ko-KR" altLang="en-US" sz="1200" b="0" dirty="0"/>
              <a:t>쉽게 공유할 수 있다</a:t>
            </a:r>
            <a:r>
              <a:rPr lang="en-US" altLang="ko-KR" sz="1200" b="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200" b="0" dirty="0" smtClean="0"/>
              <a:t>정보 </a:t>
            </a:r>
            <a:r>
              <a:rPr lang="ko-KR" altLang="en-US" sz="1200" b="0" dirty="0"/>
              <a:t>표준화를 이룰 수 있다</a:t>
            </a:r>
            <a:r>
              <a:rPr lang="en-US" altLang="ko-KR" sz="1200" b="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200" b="0" dirty="0" smtClean="0"/>
              <a:t>데이터에 </a:t>
            </a:r>
            <a:r>
              <a:rPr lang="ko-KR" altLang="en-US" sz="1200" b="0" dirty="0" err="1"/>
              <a:t>보안성이</a:t>
            </a:r>
            <a:r>
              <a:rPr lang="ko-KR" altLang="en-US" sz="1200" b="0" dirty="0"/>
              <a:t> 제공된다</a:t>
            </a:r>
            <a:r>
              <a:rPr lang="en-US" altLang="ko-KR" sz="1200" b="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200" b="0" dirty="0" smtClean="0"/>
              <a:t>데이터의 </a:t>
            </a:r>
            <a:r>
              <a:rPr lang="ko-KR" altLang="en-US" sz="1200" b="0" dirty="0" err="1"/>
              <a:t>무결성</a:t>
            </a:r>
            <a:r>
              <a:rPr lang="en-US" altLang="ko-KR" sz="1200" b="0" dirty="0"/>
              <a:t>Integrity</a:t>
            </a:r>
            <a:r>
              <a:rPr lang="ko-KR" altLang="en-US" sz="1200" b="0" dirty="0"/>
              <a:t>이 유지된다</a:t>
            </a:r>
            <a:r>
              <a:rPr lang="en-US" altLang="ko-KR" sz="1200" b="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200" b="0" dirty="0" smtClean="0"/>
              <a:t>대량의 </a:t>
            </a:r>
            <a:r>
              <a:rPr lang="ko-KR" altLang="en-US" sz="1200" b="0" dirty="0"/>
              <a:t>데이터를 좀 더 빠르게 검색할 수 있다</a:t>
            </a:r>
            <a:r>
              <a:rPr lang="en-US" altLang="ko-KR" sz="1200" b="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200" b="0" dirty="0" smtClean="0"/>
              <a:t>텍스트를 </a:t>
            </a:r>
            <a:r>
              <a:rPr lang="ko-KR" altLang="en-US" sz="1200" b="0" dirty="0"/>
              <a:t>포함한 다양한 데이터</a:t>
            </a:r>
            <a:r>
              <a:rPr lang="en-US" altLang="ko-KR" sz="1200" b="0" dirty="0"/>
              <a:t>(</a:t>
            </a:r>
            <a:r>
              <a:rPr lang="ko-KR" altLang="en-US" sz="1200" b="0" dirty="0"/>
              <a:t>이미지</a:t>
            </a:r>
            <a:r>
              <a:rPr lang="en-US" altLang="ko-KR" sz="1200" b="0" dirty="0"/>
              <a:t>, </a:t>
            </a:r>
            <a:r>
              <a:rPr lang="ko-KR" altLang="en-US" sz="1200" b="0" dirty="0"/>
              <a:t>파일 등</a:t>
            </a:r>
            <a:r>
              <a:rPr lang="en-US" altLang="ko-KR" sz="1200" b="0" dirty="0"/>
              <a:t>)</a:t>
            </a:r>
            <a:r>
              <a:rPr lang="ko-KR" altLang="en-US" sz="1200" b="0" dirty="0"/>
              <a:t>를 관리할 수 있다</a:t>
            </a:r>
            <a:r>
              <a:rPr lang="en-US" altLang="ko-KR" sz="1200" b="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200" b="0" dirty="0" smtClean="0"/>
              <a:t>애플리케이션을 </a:t>
            </a:r>
            <a:r>
              <a:rPr lang="ko-KR" altLang="en-US" sz="1200" b="0" dirty="0"/>
              <a:t>개발하기 쉽다</a:t>
            </a:r>
            <a:endParaRPr lang="en-US" altLang="ko-KR" sz="1200" b="0" dirty="0"/>
          </a:p>
        </p:txBody>
      </p:sp>
    </p:spTree>
    <p:extLst>
      <p:ext uri="{BB962C8B-B14F-4D97-AF65-F5344CB8AC3E}">
        <p14:creationId xmlns:p14="http://schemas.microsoft.com/office/powerpoint/2010/main" val="221727547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7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3800" y="2852936"/>
            <a:ext cx="6754813" cy="335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6840760" cy="548680"/>
          </a:xfrm>
        </p:spPr>
        <p:txBody>
          <a:bodyPr/>
          <a:lstStyle/>
          <a:p>
            <a:r>
              <a:rPr lang="en-US" altLang="ko-KR" dirty="0" smtClean="0"/>
              <a:t>03. </a:t>
            </a:r>
            <a:r>
              <a:rPr lang="en-US" altLang="ko-KR" dirty="0"/>
              <a:t>JDBC</a:t>
            </a:r>
            <a:r>
              <a:rPr lang="ko-KR" altLang="en-US" dirty="0"/>
              <a:t>를 이용한 상품 관리 프로그램 작성</a:t>
            </a:r>
            <a:endParaRPr lang="ko-KR" altLang="en-US" dirty="0"/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12044"/>
            <a:ext cx="8208912" cy="504056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ko-KR" altLang="en-US" dirty="0">
                <a:latin typeface="HelveticaNeue-Medium"/>
              </a:rPr>
              <a:t>프로젝트의 개요</a:t>
            </a:r>
            <a:endParaRPr lang="en-US" altLang="ko-KR" sz="1200" b="0" dirty="0"/>
          </a:p>
        </p:txBody>
      </p:sp>
      <p:sp>
        <p:nvSpPr>
          <p:cNvPr id="5" name="내용 개체 틀 2"/>
          <p:cNvSpPr txBox="1">
            <a:spLocks/>
          </p:cNvSpPr>
          <p:nvPr/>
        </p:nvSpPr>
        <p:spPr bwMode="auto">
          <a:xfrm>
            <a:off x="539552" y="1700808"/>
            <a:ext cx="8208912" cy="1152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ko-KR" altLang="en-US" sz="1200" b="0" dirty="0"/>
              <a:t>화면 왼쪽에는 상품 정보를 입력하거나 수정할 수 있는 양식이</a:t>
            </a:r>
            <a:r>
              <a:rPr lang="en-US" altLang="ko-KR" sz="1200" b="0" dirty="0"/>
              <a:t>, </a:t>
            </a:r>
            <a:r>
              <a:rPr lang="ko-KR" altLang="en-US" sz="1200" b="0" dirty="0"/>
              <a:t>화면 오른쪽에는 등록한 </a:t>
            </a:r>
            <a:r>
              <a:rPr lang="ko-KR" altLang="en-US" sz="1200" b="0" dirty="0" smtClean="0"/>
              <a:t>상품을 모두 </a:t>
            </a:r>
            <a:r>
              <a:rPr lang="ko-KR" altLang="en-US" sz="1200" b="0" dirty="0"/>
              <a:t>보여 주는 목록을 배치</a:t>
            </a:r>
            <a:endParaRPr lang="en-US" altLang="ko-KR" sz="1200" b="0" dirty="0"/>
          </a:p>
        </p:txBody>
      </p:sp>
    </p:spTree>
    <p:extLst>
      <p:ext uri="{BB962C8B-B14F-4D97-AF65-F5344CB8AC3E}">
        <p14:creationId xmlns:p14="http://schemas.microsoft.com/office/powerpoint/2010/main" val="314069991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8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775" y="2060848"/>
            <a:ext cx="8172450" cy="3905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6840760" cy="548680"/>
          </a:xfrm>
        </p:spPr>
        <p:txBody>
          <a:bodyPr/>
          <a:lstStyle/>
          <a:p>
            <a:r>
              <a:rPr lang="en-US" altLang="ko-KR" dirty="0" smtClean="0"/>
              <a:t>03. </a:t>
            </a:r>
            <a:r>
              <a:rPr lang="en-US" altLang="ko-KR" dirty="0"/>
              <a:t>JDBC</a:t>
            </a:r>
            <a:r>
              <a:rPr lang="ko-KR" altLang="en-US" dirty="0"/>
              <a:t>를 이용한 상품 관리 프로그램 작성</a:t>
            </a:r>
            <a:endParaRPr lang="ko-KR" altLang="en-US" dirty="0"/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12044"/>
            <a:ext cx="8208912" cy="504056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ko-KR" altLang="en-US" dirty="0">
                <a:latin typeface="HelveticaNeue-Medium"/>
              </a:rPr>
              <a:t>프로젝트의 개요</a:t>
            </a:r>
            <a:endParaRPr lang="en-US" altLang="ko-KR" sz="1200" b="0" dirty="0"/>
          </a:p>
        </p:txBody>
      </p:sp>
    </p:spTree>
    <p:extLst>
      <p:ext uri="{BB962C8B-B14F-4D97-AF65-F5344CB8AC3E}">
        <p14:creationId xmlns:p14="http://schemas.microsoft.com/office/powerpoint/2010/main" val="319935047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538" y="2636912"/>
            <a:ext cx="8162925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6840760" cy="548680"/>
          </a:xfrm>
        </p:spPr>
        <p:txBody>
          <a:bodyPr/>
          <a:lstStyle/>
          <a:p>
            <a:r>
              <a:rPr lang="en-US" altLang="ko-KR" dirty="0" smtClean="0"/>
              <a:t>03. </a:t>
            </a:r>
            <a:r>
              <a:rPr lang="en-US" altLang="ko-KR" dirty="0"/>
              <a:t>JDBC</a:t>
            </a:r>
            <a:r>
              <a:rPr lang="ko-KR" altLang="en-US" dirty="0"/>
              <a:t>를 이용한 상품 관리 프로그램 작성</a:t>
            </a:r>
            <a:endParaRPr lang="ko-KR" altLang="en-US" dirty="0"/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12044"/>
            <a:ext cx="8208912" cy="504056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ko-KR" altLang="en-US" dirty="0">
                <a:latin typeface="HelveticaNeue-Medium"/>
              </a:rPr>
              <a:t>테이블 생성</a:t>
            </a:r>
            <a:endParaRPr lang="en-US" altLang="ko-KR" sz="1200" b="0" dirty="0"/>
          </a:p>
        </p:txBody>
      </p:sp>
      <p:sp>
        <p:nvSpPr>
          <p:cNvPr id="5" name="내용 개체 틀 2"/>
          <p:cNvSpPr txBox="1">
            <a:spLocks/>
          </p:cNvSpPr>
          <p:nvPr/>
        </p:nvSpPr>
        <p:spPr bwMode="auto">
          <a:xfrm>
            <a:off x="539552" y="1700808"/>
            <a:ext cx="8208912" cy="1152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ko-KR" altLang="en-US" sz="1200" b="0" dirty="0"/>
              <a:t>테이블은 </a:t>
            </a:r>
            <a:r>
              <a:rPr lang="en-US" altLang="ko-KR" sz="1200" b="0" dirty="0"/>
              <a:t>product </a:t>
            </a:r>
            <a:r>
              <a:rPr lang="ko-KR" altLang="en-US" sz="1200" b="0" dirty="0"/>
              <a:t>이름으로 생성하며</a:t>
            </a:r>
            <a:r>
              <a:rPr lang="en-US" altLang="ko-KR" sz="1200" b="0" dirty="0"/>
              <a:t>, MySQL Workbench</a:t>
            </a:r>
            <a:r>
              <a:rPr lang="ko-KR" altLang="en-US" sz="1200" b="0" dirty="0"/>
              <a:t>를 이용하여 </a:t>
            </a:r>
            <a:r>
              <a:rPr lang="en-US" altLang="ko-KR" sz="1200" b="0" dirty="0"/>
              <a:t>SQL </a:t>
            </a:r>
            <a:r>
              <a:rPr lang="ko-KR" altLang="en-US" sz="1200" b="0" dirty="0"/>
              <a:t>문을 </a:t>
            </a:r>
            <a:r>
              <a:rPr lang="ko-KR" altLang="en-US" sz="1200" b="0" dirty="0" smtClean="0"/>
              <a:t>입력하거나 </a:t>
            </a:r>
            <a:r>
              <a:rPr lang="ko-KR" altLang="en-US" sz="1200" b="0" dirty="0"/>
              <a:t>테이블 생성 메뉴를 이용하여 입력 방식으로 생성할 수 있다</a:t>
            </a:r>
            <a:r>
              <a:rPr lang="en-US" altLang="ko-KR" sz="1200" b="0" dirty="0"/>
              <a:t>. </a:t>
            </a:r>
            <a:endParaRPr lang="en-US" altLang="ko-KR" sz="1200" b="0" dirty="0"/>
          </a:p>
        </p:txBody>
      </p:sp>
    </p:spTree>
    <p:extLst>
      <p:ext uri="{BB962C8B-B14F-4D97-AF65-F5344CB8AC3E}">
        <p14:creationId xmlns:p14="http://schemas.microsoft.com/office/powerpoint/2010/main" val="79663993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8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6286" y="2132856"/>
            <a:ext cx="6371429" cy="25523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6840760" cy="548680"/>
          </a:xfrm>
        </p:spPr>
        <p:txBody>
          <a:bodyPr/>
          <a:lstStyle/>
          <a:p>
            <a:r>
              <a:rPr lang="en-US" altLang="ko-KR" dirty="0" smtClean="0"/>
              <a:t>03. </a:t>
            </a:r>
            <a:r>
              <a:rPr lang="en-US" altLang="ko-KR" dirty="0"/>
              <a:t>JDBC</a:t>
            </a:r>
            <a:r>
              <a:rPr lang="ko-KR" altLang="en-US" dirty="0"/>
              <a:t>를 이용한 상품 관리 프로그램 작성</a:t>
            </a:r>
            <a:endParaRPr lang="ko-KR" altLang="en-US" dirty="0"/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12044"/>
            <a:ext cx="8208912" cy="504056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ko-KR" altLang="en-US" dirty="0">
                <a:latin typeface="HelveticaNeue-Medium"/>
              </a:rPr>
              <a:t>테이블 생성</a:t>
            </a:r>
            <a:endParaRPr lang="en-US" altLang="ko-KR" sz="1200" b="0" dirty="0"/>
          </a:p>
        </p:txBody>
      </p:sp>
    </p:spTree>
    <p:extLst>
      <p:ext uri="{BB962C8B-B14F-4D97-AF65-F5344CB8AC3E}">
        <p14:creationId xmlns:p14="http://schemas.microsoft.com/office/powerpoint/2010/main" val="310891915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539552" y="1112044"/>
            <a:ext cx="8208912" cy="504056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ko-KR" altLang="en-US" dirty="0">
                <a:latin typeface="HelveticaNeue-Medium"/>
              </a:rPr>
              <a:t>데이터베이스 연동 클래스 </a:t>
            </a:r>
            <a:r>
              <a:rPr lang="ko-KR" altLang="en-US" dirty="0" smtClean="0">
                <a:latin typeface="HelveticaNeue-Medium"/>
              </a:rPr>
              <a:t>구현 </a:t>
            </a:r>
            <a:r>
              <a:rPr lang="en-US" altLang="ko-KR" dirty="0" smtClean="0">
                <a:latin typeface="HelveticaNeue-Medium"/>
              </a:rPr>
              <a:t>: </a:t>
            </a:r>
            <a:r>
              <a:rPr lang="ko-KR" altLang="en-US" dirty="0">
                <a:latin typeface="HelveticaNeue-Medium"/>
              </a:rPr>
              <a:t>상품 정보 클래스 구현</a:t>
            </a:r>
            <a:endParaRPr lang="en-US" altLang="ko-KR" sz="1200" b="0" dirty="0"/>
          </a:p>
        </p:txBody>
      </p:sp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6840760" cy="548680"/>
          </a:xfrm>
        </p:spPr>
        <p:txBody>
          <a:bodyPr/>
          <a:lstStyle/>
          <a:p>
            <a:r>
              <a:rPr lang="en-US" altLang="ko-KR" dirty="0" smtClean="0"/>
              <a:t>03. </a:t>
            </a:r>
            <a:r>
              <a:rPr lang="en-US" altLang="ko-KR" dirty="0"/>
              <a:t>JDBC</a:t>
            </a:r>
            <a:r>
              <a:rPr lang="ko-KR" altLang="en-US" dirty="0"/>
              <a:t>를 이용한 상품 관리 프로그램 작성</a:t>
            </a:r>
            <a:endParaRPr lang="ko-KR" altLang="en-US" dirty="0"/>
          </a:p>
        </p:txBody>
      </p:sp>
      <p:sp>
        <p:nvSpPr>
          <p:cNvPr id="5" name="내용 개체 틀 2"/>
          <p:cNvSpPr txBox="1">
            <a:spLocks/>
          </p:cNvSpPr>
          <p:nvPr/>
        </p:nvSpPr>
        <p:spPr bwMode="auto">
          <a:xfrm>
            <a:off x="539552" y="1700808"/>
            <a:ext cx="8208912" cy="1152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altLang="ko-KR" sz="1200" b="0" dirty="0" smtClean="0"/>
              <a:t>Product </a:t>
            </a:r>
            <a:r>
              <a:rPr lang="ko-KR" altLang="en-US" sz="1200" b="0" dirty="0" smtClean="0"/>
              <a:t>클래스 구현</a:t>
            </a:r>
            <a:r>
              <a:rPr lang="en-US" altLang="ko-KR" sz="1200" b="0" dirty="0" smtClean="0"/>
              <a:t> : </a:t>
            </a:r>
            <a:r>
              <a:rPr lang="ko-KR" altLang="en-US" sz="1200" b="0" dirty="0"/>
              <a:t>상품 정보 테이블의 데이터를 표현하는 </a:t>
            </a:r>
            <a:r>
              <a:rPr lang="en-US" altLang="ko-KR" sz="1200" b="0" dirty="0"/>
              <a:t>Data Object </a:t>
            </a:r>
            <a:r>
              <a:rPr lang="ko-KR" altLang="en-US" sz="1200" b="0" dirty="0" smtClean="0"/>
              <a:t>클래스로 </a:t>
            </a:r>
            <a:r>
              <a:rPr lang="ko-KR" altLang="en-US" sz="1200" b="0" dirty="0"/>
              <a:t>테이블 </a:t>
            </a:r>
            <a:r>
              <a:rPr lang="ko-KR" altLang="en-US" sz="1200" b="0" dirty="0" err="1"/>
              <a:t>컬럼</a:t>
            </a:r>
            <a:r>
              <a:rPr lang="ko-KR" altLang="en-US" sz="1200" b="0" dirty="0"/>
              <a:t> 구조와 동일하며</a:t>
            </a:r>
            <a:r>
              <a:rPr lang="en-US" altLang="ko-KR" sz="1200" b="0" dirty="0"/>
              <a:t>, </a:t>
            </a:r>
            <a:r>
              <a:rPr lang="ko-KR" altLang="en-US" sz="1200" b="0" dirty="0"/>
              <a:t>필드와 </a:t>
            </a:r>
            <a:r>
              <a:rPr lang="en-US" altLang="ko-KR" sz="1200" b="0" dirty="0"/>
              <a:t>getter/setter</a:t>
            </a:r>
            <a:r>
              <a:rPr lang="ko-KR" altLang="en-US" sz="1200" b="0" dirty="0" smtClean="0"/>
              <a:t>로만 구성</a:t>
            </a:r>
            <a:endParaRPr lang="en-US" altLang="ko-KR" sz="1200" b="0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429"/>
          <a:stretch/>
        </p:blipFill>
        <p:spPr bwMode="auto">
          <a:xfrm>
            <a:off x="481013" y="2564905"/>
            <a:ext cx="8181975" cy="40517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3649576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539552" y="1112044"/>
            <a:ext cx="8208912" cy="504056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ko-KR" altLang="en-US" dirty="0">
                <a:latin typeface="HelveticaNeue-Medium"/>
              </a:rPr>
              <a:t>데이터베이스 연동 클래스 구현</a:t>
            </a:r>
            <a:endParaRPr lang="en-US" altLang="ko-KR" sz="1200" b="0" dirty="0"/>
          </a:p>
        </p:txBody>
      </p:sp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6840760" cy="548680"/>
          </a:xfrm>
        </p:spPr>
        <p:txBody>
          <a:bodyPr/>
          <a:lstStyle/>
          <a:p>
            <a:r>
              <a:rPr lang="en-US" altLang="ko-KR" dirty="0" smtClean="0"/>
              <a:t>03. </a:t>
            </a:r>
            <a:r>
              <a:rPr lang="en-US" altLang="ko-KR" dirty="0"/>
              <a:t>JDBC</a:t>
            </a:r>
            <a:r>
              <a:rPr lang="ko-KR" altLang="en-US" dirty="0"/>
              <a:t>를 이용한 상품 관리 프로그램 작성</a:t>
            </a:r>
            <a:endParaRPr lang="ko-KR" alt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716" b="-1"/>
          <a:stretch/>
        </p:blipFill>
        <p:spPr bwMode="auto">
          <a:xfrm>
            <a:off x="481013" y="1196752"/>
            <a:ext cx="8181975" cy="2025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300"/>
          <a:stretch/>
        </p:blipFill>
        <p:spPr bwMode="auto">
          <a:xfrm>
            <a:off x="485775" y="3165451"/>
            <a:ext cx="8172450" cy="319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4286933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096" b="-20796"/>
          <a:stretch/>
        </p:blipFill>
        <p:spPr bwMode="auto">
          <a:xfrm>
            <a:off x="485775" y="1340768"/>
            <a:ext cx="8172450" cy="319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6840760" cy="548680"/>
          </a:xfrm>
        </p:spPr>
        <p:txBody>
          <a:bodyPr/>
          <a:lstStyle/>
          <a:p>
            <a:r>
              <a:rPr lang="en-US" altLang="ko-KR" dirty="0" smtClean="0"/>
              <a:t>03. </a:t>
            </a:r>
            <a:r>
              <a:rPr lang="en-US" altLang="ko-KR" dirty="0"/>
              <a:t>JDBC</a:t>
            </a:r>
            <a:r>
              <a:rPr lang="ko-KR" altLang="en-US" dirty="0"/>
              <a:t>를 이용한 상품 관리 프로그램 작성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0706123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485775" y="2290192"/>
            <a:ext cx="8172450" cy="4400550"/>
            <a:chOff x="485775" y="1690688"/>
            <a:chExt cx="8172450" cy="4400550"/>
          </a:xfrm>
        </p:grpSpPr>
        <p:pic>
          <p:nvPicPr>
            <p:cNvPr id="81922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5775" y="1690688"/>
              <a:ext cx="8172450" cy="34766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1923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5775" y="5129213"/>
              <a:ext cx="8172450" cy="962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6840760" cy="548680"/>
          </a:xfrm>
        </p:spPr>
        <p:txBody>
          <a:bodyPr/>
          <a:lstStyle/>
          <a:p>
            <a:r>
              <a:rPr lang="en-US" altLang="ko-KR" dirty="0" smtClean="0"/>
              <a:t>03. </a:t>
            </a:r>
            <a:r>
              <a:rPr lang="en-US" altLang="ko-KR" dirty="0"/>
              <a:t>JDBC</a:t>
            </a:r>
            <a:r>
              <a:rPr lang="ko-KR" altLang="en-US" dirty="0"/>
              <a:t>를 이용한 상품 관리 프로그램 작성</a:t>
            </a:r>
            <a:endParaRPr lang="ko-KR" altLang="en-US" dirty="0"/>
          </a:p>
        </p:txBody>
      </p:sp>
      <p:sp>
        <p:nvSpPr>
          <p:cNvPr id="5" name="내용 개체 틀 2"/>
          <p:cNvSpPr>
            <a:spLocks noGrp="1"/>
          </p:cNvSpPr>
          <p:nvPr>
            <p:ph idx="10"/>
          </p:nvPr>
        </p:nvSpPr>
        <p:spPr>
          <a:xfrm>
            <a:off x="539552" y="1112044"/>
            <a:ext cx="8208912" cy="504056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ko-KR" altLang="en-US" dirty="0">
                <a:latin typeface="HelveticaNeue-Medium"/>
              </a:rPr>
              <a:t>데이터베이스 연동 클래스 </a:t>
            </a:r>
            <a:r>
              <a:rPr lang="ko-KR" altLang="en-US" dirty="0" smtClean="0">
                <a:latin typeface="HelveticaNeue-Medium"/>
              </a:rPr>
              <a:t>구현 </a:t>
            </a:r>
            <a:r>
              <a:rPr lang="en-US" altLang="ko-KR" dirty="0" smtClean="0">
                <a:latin typeface="HelveticaNeue-Medium"/>
              </a:rPr>
              <a:t>: </a:t>
            </a:r>
            <a:r>
              <a:rPr lang="ko-KR" altLang="en-US" dirty="0">
                <a:latin typeface="HelveticaNeue-Medium"/>
              </a:rPr>
              <a:t>상품 정보 데이터베이스 처리 클래스 구현</a:t>
            </a:r>
            <a:endParaRPr lang="en-US" altLang="ko-KR" sz="1200" b="0" dirty="0"/>
          </a:p>
        </p:txBody>
      </p:sp>
      <p:sp>
        <p:nvSpPr>
          <p:cNvPr id="6" name="내용 개체 틀 2"/>
          <p:cNvSpPr txBox="1">
            <a:spLocks/>
          </p:cNvSpPr>
          <p:nvPr/>
        </p:nvSpPr>
        <p:spPr bwMode="auto">
          <a:xfrm>
            <a:off x="539552" y="1700808"/>
            <a:ext cx="8208912" cy="1152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ko-KR" altLang="en-US" sz="1200" b="0" dirty="0"/>
              <a:t>상품 정보 데이터베이스와 연동하여 데이터를 처리하는 데 필요한 </a:t>
            </a:r>
            <a:r>
              <a:rPr lang="en-US" altLang="ko-KR" sz="1200" b="0" dirty="0" err="1"/>
              <a:t>ProductDAO</a:t>
            </a:r>
            <a:r>
              <a:rPr lang="en-US" altLang="ko-KR" sz="1200" b="0" dirty="0"/>
              <a:t> </a:t>
            </a:r>
            <a:r>
              <a:rPr lang="ko-KR" altLang="en-US" sz="1200" b="0" dirty="0" smtClean="0"/>
              <a:t>클래스를 </a:t>
            </a:r>
            <a:r>
              <a:rPr lang="ko-KR" altLang="en-US" sz="1200" b="0" dirty="0"/>
              <a:t>구현해 본다</a:t>
            </a:r>
            <a:r>
              <a:rPr lang="en-US" altLang="ko-KR" sz="1200" b="0" dirty="0"/>
              <a:t>.</a:t>
            </a:r>
            <a:endParaRPr lang="en-US" altLang="ko-KR" sz="1200" b="0" dirty="0"/>
          </a:p>
        </p:txBody>
      </p:sp>
    </p:spTree>
    <p:extLst>
      <p:ext uri="{BB962C8B-B14F-4D97-AF65-F5344CB8AC3E}">
        <p14:creationId xmlns:p14="http://schemas.microsoft.com/office/powerpoint/2010/main" val="271637538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6840760" cy="548680"/>
          </a:xfrm>
        </p:spPr>
        <p:txBody>
          <a:bodyPr/>
          <a:lstStyle/>
          <a:p>
            <a:r>
              <a:rPr lang="en-US" altLang="ko-KR" dirty="0" smtClean="0"/>
              <a:t>03. </a:t>
            </a:r>
            <a:r>
              <a:rPr lang="en-US" altLang="ko-KR" dirty="0"/>
              <a:t>JDBC</a:t>
            </a:r>
            <a:r>
              <a:rPr lang="ko-KR" altLang="en-US" dirty="0"/>
              <a:t>를 이용한 상품 관리 프로그램 작성</a:t>
            </a:r>
            <a:endParaRPr lang="ko-KR" altLang="en-US" dirty="0"/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12044"/>
            <a:ext cx="8208912" cy="504056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ko-KR" altLang="en-US" dirty="0">
                <a:latin typeface="HelveticaNeue-Medium"/>
              </a:rPr>
              <a:t>데이터베이스 연동 클래스 </a:t>
            </a:r>
            <a:r>
              <a:rPr lang="ko-KR" altLang="en-US" dirty="0" smtClean="0">
                <a:latin typeface="HelveticaNeue-Medium"/>
              </a:rPr>
              <a:t>구현 </a:t>
            </a:r>
            <a:r>
              <a:rPr lang="en-US" altLang="ko-KR" dirty="0" smtClean="0">
                <a:latin typeface="HelveticaNeue-Medium"/>
              </a:rPr>
              <a:t>: </a:t>
            </a:r>
            <a:r>
              <a:rPr lang="ko-KR" altLang="en-US" dirty="0">
                <a:latin typeface="HelveticaNeue-Medium"/>
              </a:rPr>
              <a:t>상품 정보 데이터베이스 처리 클래스 구현</a:t>
            </a:r>
            <a:endParaRPr lang="en-US" altLang="ko-KR" sz="1200" b="0" dirty="0"/>
          </a:p>
        </p:txBody>
      </p:sp>
      <p:sp>
        <p:nvSpPr>
          <p:cNvPr id="5" name="내용 개체 틀 2"/>
          <p:cNvSpPr txBox="1">
            <a:spLocks/>
          </p:cNvSpPr>
          <p:nvPr/>
        </p:nvSpPr>
        <p:spPr bwMode="auto">
          <a:xfrm>
            <a:off x="539552" y="1700808"/>
            <a:ext cx="8208912" cy="1152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ko-KR" altLang="en-US" sz="1200" b="0" dirty="0"/>
              <a:t>클래스 </a:t>
            </a:r>
            <a:r>
              <a:rPr lang="ko-KR" altLang="en-US" sz="1200" b="0" dirty="0" err="1"/>
              <a:t>선언부</a:t>
            </a:r>
            <a:endParaRPr lang="en-US" altLang="ko-KR" sz="1200" b="0" dirty="0"/>
          </a:p>
        </p:txBody>
      </p:sp>
    </p:spTree>
    <p:extLst>
      <p:ext uri="{BB962C8B-B14F-4D97-AF65-F5344CB8AC3E}">
        <p14:creationId xmlns:p14="http://schemas.microsoft.com/office/powerpoint/2010/main" val="281645870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363" y="3068960"/>
            <a:ext cx="7915275" cy="3324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6840760" cy="548680"/>
          </a:xfrm>
        </p:spPr>
        <p:txBody>
          <a:bodyPr/>
          <a:lstStyle/>
          <a:p>
            <a:r>
              <a:rPr lang="en-US" altLang="ko-KR" dirty="0" smtClean="0"/>
              <a:t>03. </a:t>
            </a:r>
            <a:r>
              <a:rPr lang="en-US" altLang="ko-KR" dirty="0"/>
              <a:t>JDBC</a:t>
            </a:r>
            <a:r>
              <a:rPr lang="ko-KR" altLang="en-US" dirty="0"/>
              <a:t>를 이용한 상품 관리 프로그램 작성</a:t>
            </a:r>
            <a:endParaRPr lang="ko-KR" altLang="en-US" dirty="0"/>
          </a:p>
        </p:txBody>
      </p:sp>
      <p:sp>
        <p:nvSpPr>
          <p:cNvPr id="5" name="내용 개체 틀 2"/>
          <p:cNvSpPr>
            <a:spLocks noGrp="1"/>
          </p:cNvSpPr>
          <p:nvPr>
            <p:ph idx="10"/>
          </p:nvPr>
        </p:nvSpPr>
        <p:spPr>
          <a:xfrm>
            <a:off x="539552" y="1112044"/>
            <a:ext cx="8208912" cy="504056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ko-KR" altLang="en-US" dirty="0">
                <a:latin typeface="HelveticaNeue-Medium"/>
              </a:rPr>
              <a:t>데이터베이스 연동 클래스 </a:t>
            </a:r>
            <a:r>
              <a:rPr lang="ko-KR" altLang="en-US" dirty="0" smtClean="0">
                <a:latin typeface="HelveticaNeue-Medium"/>
              </a:rPr>
              <a:t>구현 </a:t>
            </a:r>
            <a:r>
              <a:rPr lang="en-US" altLang="ko-KR" dirty="0" smtClean="0">
                <a:latin typeface="HelveticaNeue-Medium"/>
              </a:rPr>
              <a:t>: </a:t>
            </a:r>
            <a:r>
              <a:rPr lang="ko-KR" altLang="en-US" dirty="0">
                <a:latin typeface="HelveticaNeue-Medium"/>
              </a:rPr>
              <a:t>상품 정보 데이터베이스 처리 클래스 구현</a:t>
            </a:r>
            <a:endParaRPr lang="en-US" altLang="ko-KR" sz="1200" b="0" dirty="0"/>
          </a:p>
        </p:txBody>
      </p:sp>
      <p:sp>
        <p:nvSpPr>
          <p:cNvPr id="6" name="내용 개체 틀 2"/>
          <p:cNvSpPr txBox="1">
            <a:spLocks/>
          </p:cNvSpPr>
          <p:nvPr/>
        </p:nvSpPr>
        <p:spPr bwMode="auto">
          <a:xfrm>
            <a:off x="539552" y="1700808"/>
            <a:ext cx="8208912" cy="1152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200" dirty="0" smtClean="0"/>
              <a:t>▶  *</a:t>
            </a:r>
            <a:r>
              <a:rPr lang="en-US" altLang="ko-KR" sz="1200" dirty="0" err="1"/>
              <a:t>getAll</a:t>
            </a:r>
            <a:r>
              <a:rPr lang="en-US" altLang="ko-KR" sz="1200" dirty="0"/>
              <a:t>( ) </a:t>
            </a:r>
            <a:r>
              <a:rPr lang="ko-KR" altLang="en-US" sz="1200" dirty="0" err="1"/>
              <a:t>메서드</a:t>
            </a:r>
            <a:r>
              <a:rPr lang="ko-KR" altLang="en-US" sz="1200" dirty="0"/>
              <a:t> </a:t>
            </a:r>
            <a:r>
              <a:rPr lang="ko-KR" altLang="en-US" sz="1200" dirty="0" smtClean="0"/>
              <a:t>구현하기</a:t>
            </a:r>
            <a:endParaRPr lang="en-US" altLang="ko-KR" sz="1200" dirty="0" smtClean="0"/>
          </a:p>
          <a:p>
            <a:pPr marL="0" indent="0">
              <a:buNone/>
            </a:pPr>
            <a:r>
              <a:rPr lang="en-US" altLang="ko-KR" sz="1200" b="0" dirty="0" err="1"/>
              <a:t>getAll</a:t>
            </a:r>
            <a:r>
              <a:rPr lang="en-US" altLang="ko-KR" sz="1200" b="0" dirty="0"/>
              <a:t>( )</a:t>
            </a:r>
            <a:r>
              <a:rPr lang="ko-KR" altLang="en-US" sz="1200" b="0" dirty="0"/>
              <a:t>은 전체 상품 목록을 가져오는 </a:t>
            </a:r>
            <a:r>
              <a:rPr lang="ko-KR" altLang="en-US" sz="1200" b="0" dirty="0" err="1"/>
              <a:t>메서드이다</a:t>
            </a:r>
            <a:r>
              <a:rPr lang="en-US" altLang="ko-KR" sz="1200" dirty="0"/>
              <a:t>.</a:t>
            </a:r>
            <a:endParaRPr lang="en-US" altLang="ko-KR" sz="1200" dirty="0"/>
          </a:p>
        </p:txBody>
      </p:sp>
      <p:sp>
        <p:nvSpPr>
          <p:cNvPr id="7" name="내용 개체 틀 2"/>
          <p:cNvSpPr txBox="1">
            <a:spLocks/>
          </p:cNvSpPr>
          <p:nvPr/>
        </p:nvSpPr>
        <p:spPr bwMode="auto">
          <a:xfrm>
            <a:off x="539552" y="2636912"/>
            <a:ext cx="8208912" cy="576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200" b="0" dirty="0" smtClean="0"/>
              <a:t>[</a:t>
            </a:r>
            <a:r>
              <a:rPr lang="en-US" altLang="ko-KR" sz="1200" b="0" dirty="0" err="1" smtClean="0"/>
              <a:t>getAll</a:t>
            </a:r>
            <a:r>
              <a:rPr lang="en-US" altLang="ko-KR" sz="1200" b="0" dirty="0"/>
              <a:t>( ) </a:t>
            </a:r>
            <a:r>
              <a:rPr lang="ko-KR" altLang="en-US" sz="1200" b="0" dirty="0" err="1"/>
              <a:t>메서드의</a:t>
            </a:r>
            <a:r>
              <a:rPr lang="ko-KR" altLang="en-US" sz="1200" b="0" dirty="0"/>
              <a:t> </a:t>
            </a:r>
            <a:r>
              <a:rPr lang="ko-KR" altLang="en-US" sz="1200" b="0" dirty="0" smtClean="0"/>
              <a:t>앞부분</a:t>
            </a:r>
            <a:r>
              <a:rPr lang="en-US" altLang="ko-KR" sz="1200" b="0" dirty="0" smtClean="0"/>
              <a:t>]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16849311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6840760" cy="548680"/>
          </a:xfrm>
        </p:spPr>
        <p:txBody>
          <a:bodyPr/>
          <a:lstStyle/>
          <a:p>
            <a:r>
              <a:rPr lang="en-US" altLang="ko-KR" dirty="0" smtClean="0"/>
              <a:t>01. </a:t>
            </a:r>
            <a:r>
              <a:rPr lang="ko-KR" altLang="en-US" dirty="0"/>
              <a:t>데이터베이스와 </a:t>
            </a:r>
            <a:r>
              <a:rPr lang="en-US" altLang="ko-KR" dirty="0"/>
              <a:t>MySQL</a:t>
            </a:r>
            <a:endParaRPr lang="ko-KR" altLang="en-US" dirty="0"/>
          </a:p>
        </p:txBody>
      </p:sp>
      <p:sp>
        <p:nvSpPr>
          <p:cNvPr id="4" name="내용 개체 틀 2"/>
          <p:cNvSpPr txBox="1">
            <a:spLocks/>
          </p:cNvSpPr>
          <p:nvPr/>
        </p:nvSpPr>
        <p:spPr bwMode="auto">
          <a:xfrm>
            <a:off x="539552" y="1700808"/>
            <a:ext cx="8208912" cy="1152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200" dirty="0" smtClean="0">
                <a:solidFill>
                  <a:srgbClr val="00B0F0"/>
                </a:solidFill>
              </a:rPr>
              <a:t>[</a:t>
            </a:r>
            <a:r>
              <a:rPr lang="ko-KR" altLang="en-US" sz="1200" dirty="0">
                <a:solidFill>
                  <a:srgbClr val="00B0F0"/>
                </a:solidFill>
              </a:rPr>
              <a:t>데이터베이스를 </a:t>
            </a:r>
            <a:r>
              <a:rPr lang="ko-KR" altLang="en-US" sz="1200" dirty="0" err="1" smtClean="0">
                <a:solidFill>
                  <a:srgbClr val="00B0F0"/>
                </a:solidFill>
              </a:rPr>
              <a:t>도입하기위한</a:t>
            </a:r>
            <a:r>
              <a:rPr lang="ko-KR" altLang="en-US" sz="1200" dirty="0" smtClean="0">
                <a:solidFill>
                  <a:srgbClr val="00B0F0"/>
                </a:solidFill>
              </a:rPr>
              <a:t> 요건</a:t>
            </a:r>
            <a:r>
              <a:rPr lang="en-US" altLang="ko-KR" sz="1200" dirty="0" smtClean="0">
                <a:solidFill>
                  <a:srgbClr val="00B0F0"/>
                </a:solidFill>
              </a:rPr>
              <a:t>]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200" b="0" dirty="0" smtClean="0"/>
              <a:t>DBMS</a:t>
            </a:r>
            <a:r>
              <a:rPr lang="ko-KR" altLang="en-US" sz="1200" b="0" dirty="0"/>
              <a:t>를 구동시킬 수 있는 하드웨어</a:t>
            </a:r>
            <a:r>
              <a:rPr lang="en-US" altLang="ko-KR" sz="1200" b="0" dirty="0"/>
              <a:t>(</a:t>
            </a:r>
            <a:r>
              <a:rPr lang="ko-KR" altLang="en-US" sz="1200" b="0" dirty="0"/>
              <a:t>서버 장비</a:t>
            </a:r>
            <a:r>
              <a:rPr lang="en-US" altLang="ko-KR" sz="1200" b="0" dirty="0"/>
              <a:t>, </a:t>
            </a:r>
            <a:r>
              <a:rPr lang="ko-KR" altLang="en-US" sz="1200" b="0" dirty="0"/>
              <a:t>하드디스크</a:t>
            </a:r>
            <a:r>
              <a:rPr lang="en-US" altLang="ko-KR" sz="1200" b="0" dirty="0"/>
              <a:t>)</a:t>
            </a:r>
            <a:r>
              <a:rPr lang="ko-KR" altLang="en-US" sz="1200" b="0" dirty="0"/>
              <a:t>가 필요하며</a:t>
            </a:r>
            <a:r>
              <a:rPr lang="en-US" altLang="ko-KR" sz="1200" b="0" dirty="0"/>
              <a:t>, </a:t>
            </a:r>
            <a:r>
              <a:rPr lang="ko-KR" altLang="en-US" sz="1200" b="0" dirty="0"/>
              <a:t>저장하는 데이터가 증가하면서 </a:t>
            </a:r>
            <a:r>
              <a:rPr lang="ko-KR" altLang="en-US" sz="1200" b="0" dirty="0" smtClean="0"/>
              <a:t>지속적으로 </a:t>
            </a:r>
            <a:r>
              <a:rPr lang="ko-KR" altLang="en-US" sz="1200" b="0" dirty="0"/>
              <a:t>추가해야 한다</a:t>
            </a:r>
            <a:r>
              <a:rPr lang="en-US" altLang="ko-KR" sz="1200" b="0" dirty="0" smtClean="0"/>
              <a:t>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200" b="0" dirty="0" smtClean="0"/>
              <a:t>데이터베이스를 </a:t>
            </a:r>
            <a:r>
              <a:rPr lang="ko-KR" altLang="en-US" sz="1200" b="0" dirty="0"/>
              <a:t>관리하는 전문가인 </a:t>
            </a:r>
            <a:r>
              <a:rPr lang="en-US" altLang="ko-KR" sz="1200" b="0" dirty="0" smtClean="0"/>
              <a:t>DBA(</a:t>
            </a:r>
            <a:r>
              <a:rPr lang="en-US" altLang="ko-KR" sz="1200" b="0" dirty="0" err="1" smtClean="0"/>
              <a:t>DataBase</a:t>
            </a:r>
            <a:r>
              <a:rPr lang="en-US" altLang="ko-KR" sz="1200" b="0" dirty="0" smtClean="0"/>
              <a:t> Administrator)</a:t>
            </a:r>
            <a:r>
              <a:rPr lang="ko-KR" altLang="en-US" sz="1200" b="0" dirty="0" smtClean="0"/>
              <a:t>가 </a:t>
            </a:r>
            <a:r>
              <a:rPr lang="ko-KR" altLang="en-US" sz="1200" b="0" dirty="0"/>
              <a:t>필요하다</a:t>
            </a:r>
            <a:r>
              <a:rPr lang="en-US" altLang="ko-KR" sz="1200" b="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200" b="0" dirty="0" smtClean="0"/>
              <a:t>데이터 </a:t>
            </a:r>
            <a:r>
              <a:rPr lang="ko-KR" altLang="en-US" sz="1200" b="0" dirty="0"/>
              <a:t>백업 및 복구와 관련된 전문 기술이 필요하며</a:t>
            </a:r>
            <a:r>
              <a:rPr lang="en-US" altLang="ko-KR" sz="1200" b="0" dirty="0"/>
              <a:t>, </a:t>
            </a:r>
            <a:r>
              <a:rPr lang="ko-KR" altLang="en-US" sz="1200" b="0" dirty="0"/>
              <a:t>데이터를 백업하는 비용도 추가로 부담해야 한다</a:t>
            </a:r>
            <a:r>
              <a:rPr lang="en-US" altLang="ko-KR" sz="1200" b="0" dirty="0"/>
              <a:t>.</a:t>
            </a:r>
            <a:endParaRPr lang="en-US" altLang="ko-KR" sz="1200" b="0" dirty="0"/>
          </a:p>
        </p:txBody>
      </p:sp>
      <p:sp>
        <p:nvSpPr>
          <p:cNvPr id="5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04056"/>
          </a:xfrm>
        </p:spPr>
        <p:txBody>
          <a:bodyPr/>
          <a:lstStyle/>
          <a:p>
            <a:r>
              <a:rPr lang="ko-KR" altLang="en-US" dirty="0"/>
              <a:t>데이터베이스의 개념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91225656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363" y="3068960"/>
            <a:ext cx="7915275" cy="278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6840760" cy="548680"/>
          </a:xfrm>
        </p:spPr>
        <p:txBody>
          <a:bodyPr/>
          <a:lstStyle/>
          <a:p>
            <a:r>
              <a:rPr lang="en-US" altLang="ko-KR" dirty="0" smtClean="0"/>
              <a:t>03. </a:t>
            </a:r>
            <a:r>
              <a:rPr lang="en-US" altLang="ko-KR" dirty="0"/>
              <a:t>JDBC</a:t>
            </a:r>
            <a:r>
              <a:rPr lang="ko-KR" altLang="en-US" dirty="0"/>
              <a:t>를 이용한 상품 관리 프로그램 작성</a:t>
            </a:r>
            <a:endParaRPr lang="ko-KR" altLang="en-US" dirty="0"/>
          </a:p>
        </p:txBody>
      </p:sp>
      <p:sp>
        <p:nvSpPr>
          <p:cNvPr id="5" name="내용 개체 틀 2"/>
          <p:cNvSpPr>
            <a:spLocks noGrp="1"/>
          </p:cNvSpPr>
          <p:nvPr>
            <p:ph idx="10"/>
          </p:nvPr>
        </p:nvSpPr>
        <p:spPr>
          <a:xfrm>
            <a:off x="539552" y="1112044"/>
            <a:ext cx="8208912" cy="504056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ko-KR" altLang="en-US" dirty="0">
                <a:latin typeface="HelveticaNeue-Medium"/>
              </a:rPr>
              <a:t>데이터베이스 연동 클래스 </a:t>
            </a:r>
            <a:r>
              <a:rPr lang="ko-KR" altLang="en-US" dirty="0" smtClean="0">
                <a:latin typeface="HelveticaNeue-Medium"/>
              </a:rPr>
              <a:t>구현 </a:t>
            </a:r>
            <a:r>
              <a:rPr lang="en-US" altLang="ko-KR" dirty="0" smtClean="0">
                <a:latin typeface="HelveticaNeue-Medium"/>
              </a:rPr>
              <a:t>: </a:t>
            </a:r>
            <a:r>
              <a:rPr lang="ko-KR" altLang="en-US" dirty="0">
                <a:latin typeface="HelveticaNeue-Medium"/>
              </a:rPr>
              <a:t>상품 정보 데이터베이스 처리 클래스 구현</a:t>
            </a:r>
            <a:endParaRPr lang="en-US" altLang="ko-KR" sz="1200" b="0" dirty="0"/>
          </a:p>
        </p:txBody>
      </p:sp>
      <p:sp>
        <p:nvSpPr>
          <p:cNvPr id="6" name="내용 개체 틀 2"/>
          <p:cNvSpPr txBox="1">
            <a:spLocks/>
          </p:cNvSpPr>
          <p:nvPr/>
        </p:nvSpPr>
        <p:spPr bwMode="auto">
          <a:xfrm>
            <a:off x="539552" y="1700808"/>
            <a:ext cx="8208912" cy="1152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200" dirty="0" smtClean="0"/>
              <a:t>▶  *</a:t>
            </a:r>
            <a:r>
              <a:rPr lang="en-US" altLang="ko-KR" sz="1200" dirty="0" err="1"/>
              <a:t>getAll</a:t>
            </a:r>
            <a:r>
              <a:rPr lang="en-US" altLang="ko-KR" sz="1200" dirty="0"/>
              <a:t>( ) </a:t>
            </a:r>
            <a:r>
              <a:rPr lang="ko-KR" altLang="en-US" sz="1200" dirty="0" err="1"/>
              <a:t>메서드</a:t>
            </a:r>
            <a:r>
              <a:rPr lang="ko-KR" altLang="en-US" sz="1200" dirty="0"/>
              <a:t> </a:t>
            </a:r>
            <a:r>
              <a:rPr lang="ko-KR" altLang="en-US" sz="1200" dirty="0" smtClean="0"/>
              <a:t>구현하기</a:t>
            </a:r>
            <a:endParaRPr lang="en-US" altLang="ko-KR" sz="1200" dirty="0" smtClean="0"/>
          </a:p>
          <a:p>
            <a:pPr marL="0" indent="0">
              <a:buNone/>
            </a:pPr>
            <a:r>
              <a:rPr lang="en-US" altLang="ko-KR" sz="1200" b="0" dirty="0" err="1"/>
              <a:t>getAll</a:t>
            </a:r>
            <a:r>
              <a:rPr lang="en-US" altLang="ko-KR" sz="1200" b="0" dirty="0"/>
              <a:t>( )</a:t>
            </a:r>
            <a:r>
              <a:rPr lang="ko-KR" altLang="en-US" sz="1200" b="0" dirty="0"/>
              <a:t>은 전체 상품 목록을 가져오는 </a:t>
            </a:r>
            <a:r>
              <a:rPr lang="ko-KR" altLang="en-US" sz="1200" b="0" dirty="0" err="1"/>
              <a:t>메서드이다</a:t>
            </a:r>
            <a:r>
              <a:rPr lang="en-US" altLang="ko-KR" sz="1200" dirty="0"/>
              <a:t>.</a:t>
            </a:r>
            <a:endParaRPr lang="en-US" altLang="ko-KR" sz="1200" dirty="0"/>
          </a:p>
        </p:txBody>
      </p:sp>
      <p:sp>
        <p:nvSpPr>
          <p:cNvPr id="7" name="내용 개체 틀 2"/>
          <p:cNvSpPr txBox="1">
            <a:spLocks/>
          </p:cNvSpPr>
          <p:nvPr/>
        </p:nvSpPr>
        <p:spPr bwMode="auto">
          <a:xfrm>
            <a:off x="539552" y="2636912"/>
            <a:ext cx="8208912" cy="576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200" b="0" dirty="0" smtClean="0"/>
              <a:t>[</a:t>
            </a:r>
            <a:r>
              <a:rPr lang="en-US" altLang="ko-KR" sz="1200" b="0" dirty="0"/>
              <a:t>while( ) </a:t>
            </a:r>
            <a:r>
              <a:rPr lang="ko-KR" altLang="en-US" sz="1200" b="0" dirty="0" smtClean="0"/>
              <a:t>부분</a:t>
            </a:r>
            <a:r>
              <a:rPr lang="en-US" altLang="ko-KR" sz="1200" b="0" dirty="0" smtClean="0"/>
              <a:t>]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284288666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6840760" cy="548680"/>
          </a:xfrm>
        </p:spPr>
        <p:txBody>
          <a:bodyPr/>
          <a:lstStyle/>
          <a:p>
            <a:r>
              <a:rPr lang="en-US" altLang="ko-KR" dirty="0" smtClean="0"/>
              <a:t>03. </a:t>
            </a:r>
            <a:r>
              <a:rPr lang="en-US" altLang="ko-KR" dirty="0"/>
              <a:t>JDBC</a:t>
            </a:r>
            <a:r>
              <a:rPr lang="ko-KR" altLang="en-US" dirty="0"/>
              <a:t>를 이용한 상품 관리 프로그램 작성</a:t>
            </a:r>
            <a:endParaRPr lang="ko-KR" altLang="en-US" dirty="0"/>
          </a:p>
        </p:txBody>
      </p:sp>
      <p:sp>
        <p:nvSpPr>
          <p:cNvPr id="5" name="내용 개체 틀 2"/>
          <p:cNvSpPr>
            <a:spLocks noGrp="1"/>
          </p:cNvSpPr>
          <p:nvPr>
            <p:ph idx="10"/>
          </p:nvPr>
        </p:nvSpPr>
        <p:spPr>
          <a:xfrm>
            <a:off x="539552" y="1112044"/>
            <a:ext cx="8208912" cy="504056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ko-KR" altLang="en-US" dirty="0">
                <a:latin typeface="HelveticaNeue-Medium"/>
              </a:rPr>
              <a:t>데이터베이스 연동 클래스 </a:t>
            </a:r>
            <a:r>
              <a:rPr lang="ko-KR" altLang="en-US" dirty="0" smtClean="0">
                <a:latin typeface="HelveticaNeue-Medium"/>
              </a:rPr>
              <a:t>구현 </a:t>
            </a:r>
            <a:r>
              <a:rPr lang="en-US" altLang="ko-KR" dirty="0" smtClean="0">
                <a:latin typeface="HelveticaNeue-Medium"/>
              </a:rPr>
              <a:t>: </a:t>
            </a:r>
            <a:r>
              <a:rPr lang="ko-KR" altLang="en-US" dirty="0">
                <a:latin typeface="HelveticaNeue-Medium"/>
              </a:rPr>
              <a:t>상품 정보 데이터베이스 처리 클래스 구현</a:t>
            </a:r>
            <a:endParaRPr lang="en-US" altLang="ko-KR" sz="1200" b="0" dirty="0"/>
          </a:p>
        </p:txBody>
      </p:sp>
      <p:sp>
        <p:nvSpPr>
          <p:cNvPr id="6" name="내용 개체 틀 2"/>
          <p:cNvSpPr txBox="1">
            <a:spLocks/>
          </p:cNvSpPr>
          <p:nvPr/>
        </p:nvSpPr>
        <p:spPr bwMode="auto">
          <a:xfrm>
            <a:off x="539552" y="1700808"/>
            <a:ext cx="8208912" cy="1152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200" dirty="0"/>
              <a:t>▶  *</a:t>
            </a:r>
            <a:r>
              <a:rPr lang="en-US" altLang="ko-KR" sz="1200" dirty="0" err="1"/>
              <a:t>getProduct</a:t>
            </a:r>
            <a:r>
              <a:rPr lang="en-US" altLang="ko-KR" sz="1200" dirty="0"/>
              <a:t>( ) </a:t>
            </a:r>
            <a:r>
              <a:rPr lang="ko-KR" altLang="en-US" sz="1200" dirty="0" err="1"/>
              <a:t>메서드</a:t>
            </a:r>
            <a:r>
              <a:rPr lang="ko-KR" altLang="en-US" sz="1200" dirty="0"/>
              <a:t> </a:t>
            </a:r>
            <a:r>
              <a:rPr lang="ko-KR" altLang="en-US" sz="1200" dirty="0" smtClean="0"/>
              <a:t>구현하기</a:t>
            </a:r>
            <a:endParaRPr lang="en-US" altLang="ko-KR" sz="1200" dirty="0" smtClean="0"/>
          </a:p>
          <a:p>
            <a:pPr marL="0" indent="0">
              <a:buNone/>
            </a:pPr>
            <a:r>
              <a:rPr lang="en-US" altLang="ko-KR" sz="1200" b="0" dirty="0" err="1"/>
              <a:t>prcode</a:t>
            </a:r>
            <a:r>
              <a:rPr lang="ko-KR" altLang="en-US" sz="1200" b="0" dirty="0"/>
              <a:t>가 </a:t>
            </a:r>
            <a:r>
              <a:rPr lang="en-US" altLang="ko-KR" sz="1200" b="0" dirty="0"/>
              <a:t>WHERE </a:t>
            </a:r>
            <a:r>
              <a:rPr lang="ko-KR" altLang="en-US" sz="1200" b="0" dirty="0" err="1"/>
              <a:t>조건절에</a:t>
            </a:r>
            <a:r>
              <a:rPr lang="ko-KR" altLang="en-US" sz="1200" b="0" dirty="0"/>
              <a:t> </a:t>
            </a:r>
            <a:r>
              <a:rPr lang="ko-KR" altLang="en-US" sz="1200" b="0" dirty="0" smtClean="0"/>
              <a:t>들어간다</a:t>
            </a:r>
            <a:r>
              <a:rPr lang="en-US" altLang="ko-KR" sz="1200" b="0" dirty="0" smtClean="0"/>
              <a:t>.</a:t>
            </a:r>
            <a:endParaRPr lang="en-US" altLang="ko-KR" sz="1200" dirty="0"/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363" y="2636912"/>
            <a:ext cx="7915275" cy="1933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0712748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9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363" y="3140968"/>
            <a:ext cx="7915275" cy="2219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6840760" cy="548680"/>
          </a:xfrm>
        </p:spPr>
        <p:txBody>
          <a:bodyPr/>
          <a:lstStyle/>
          <a:p>
            <a:r>
              <a:rPr lang="en-US" altLang="ko-KR" dirty="0" smtClean="0"/>
              <a:t>03. </a:t>
            </a:r>
            <a:r>
              <a:rPr lang="en-US" altLang="ko-KR" dirty="0"/>
              <a:t>JDBC</a:t>
            </a:r>
            <a:r>
              <a:rPr lang="ko-KR" altLang="en-US" dirty="0"/>
              <a:t>를 이용한 상품 관리 프로그램 작성</a:t>
            </a:r>
            <a:endParaRPr lang="ko-KR" altLang="en-US" dirty="0"/>
          </a:p>
        </p:txBody>
      </p:sp>
      <p:sp>
        <p:nvSpPr>
          <p:cNvPr id="5" name="내용 개체 틀 2"/>
          <p:cNvSpPr>
            <a:spLocks noGrp="1"/>
          </p:cNvSpPr>
          <p:nvPr>
            <p:ph idx="10"/>
          </p:nvPr>
        </p:nvSpPr>
        <p:spPr>
          <a:xfrm>
            <a:off x="539552" y="1112044"/>
            <a:ext cx="8208912" cy="504056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ko-KR" altLang="en-US" dirty="0">
                <a:latin typeface="HelveticaNeue-Medium"/>
              </a:rPr>
              <a:t>데이터베이스 연동 클래스 </a:t>
            </a:r>
            <a:r>
              <a:rPr lang="ko-KR" altLang="en-US" dirty="0" smtClean="0">
                <a:latin typeface="HelveticaNeue-Medium"/>
              </a:rPr>
              <a:t>구현 </a:t>
            </a:r>
            <a:r>
              <a:rPr lang="en-US" altLang="ko-KR" dirty="0" smtClean="0">
                <a:latin typeface="HelveticaNeue-Medium"/>
              </a:rPr>
              <a:t>: </a:t>
            </a:r>
            <a:r>
              <a:rPr lang="ko-KR" altLang="en-US" dirty="0">
                <a:latin typeface="HelveticaNeue-Medium"/>
              </a:rPr>
              <a:t>상품 정보 데이터베이스 처리 클래스 구현</a:t>
            </a:r>
            <a:endParaRPr lang="en-US" altLang="ko-KR" sz="1200" b="0" dirty="0"/>
          </a:p>
        </p:txBody>
      </p:sp>
      <p:sp>
        <p:nvSpPr>
          <p:cNvPr id="6" name="내용 개체 틀 2"/>
          <p:cNvSpPr txBox="1">
            <a:spLocks/>
          </p:cNvSpPr>
          <p:nvPr/>
        </p:nvSpPr>
        <p:spPr bwMode="auto">
          <a:xfrm>
            <a:off x="539552" y="1700808"/>
            <a:ext cx="8208912" cy="1152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200" dirty="0"/>
              <a:t>▶  *</a:t>
            </a:r>
            <a:r>
              <a:rPr lang="en-US" altLang="ko-KR" sz="1200" dirty="0" err="1"/>
              <a:t>getProduct</a:t>
            </a:r>
            <a:r>
              <a:rPr lang="en-US" altLang="ko-KR" sz="1200" dirty="0"/>
              <a:t>( ) </a:t>
            </a:r>
            <a:r>
              <a:rPr lang="ko-KR" altLang="en-US" sz="1200" dirty="0" err="1"/>
              <a:t>메서드</a:t>
            </a:r>
            <a:r>
              <a:rPr lang="ko-KR" altLang="en-US" sz="1200" dirty="0"/>
              <a:t> </a:t>
            </a:r>
            <a:r>
              <a:rPr lang="ko-KR" altLang="en-US" sz="1200" dirty="0" smtClean="0"/>
              <a:t>구현하기</a:t>
            </a:r>
            <a:endParaRPr lang="en-US" altLang="ko-KR" sz="1200" dirty="0" smtClean="0"/>
          </a:p>
          <a:p>
            <a:pPr marL="0" indent="0">
              <a:buNone/>
            </a:pPr>
            <a:r>
              <a:rPr lang="en-US" altLang="ko-KR" sz="1200" b="0" dirty="0" err="1"/>
              <a:t>prcode</a:t>
            </a:r>
            <a:r>
              <a:rPr lang="ko-KR" altLang="en-US" sz="1200" b="0" dirty="0"/>
              <a:t>가 </a:t>
            </a:r>
            <a:r>
              <a:rPr lang="en-US" altLang="ko-KR" sz="1200" b="0" dirty="0"/>
              <a:t>WHERE </a:t>
            </a:r>
            <a:r>
              <a:rPr lang="ko-KR" altLang="en-US" sz="1200" b="0" dirty="0" err="1"/>
              <a:t>조건절에</a:t>
            </a:r>
            <a:r>
              <a:rPr lang="ko-KR" altLang="en-US" sz="1200" b="0" dirty="0"/>
              <a:t> </a:t>
            </a:r>
            <a:r>
              <a:rPr lang="ko-KR" altLang="en-US" sz="1200" b="0" dirty="0" smtClean="0"/>
              <a:t>들어간다</a:t>
            </a:r>
            <a:r>
              <a:rPr lang="en-US" altLang="ko-KR" sz="1200" b="0" dirty="0" smtClean="0"/>
              <a:t>.</a:t>
            </a:r>
            <a:endParaRPr lang="en-US" altLang="ko-KR" sz="1200" dirty="0"/>
          </a:p>
        </p:txBody>
      </p:sp>
      <p:sp>
        <p:nvSpPr>
          <p:cNvPr id="9" name="내용 개체 틀 2"/>
          <p:cNvSpPr txBox="1">
            <a:spLocks/>
          </p:cNvSpPr>
          <p:nvPr/>
        </p:nvSpPr>
        <p:spPr bwMode="auto">
          <a:xfrm>
            <a:off x="539552" y="2564904"/>
            <a:ext cx="8208912" cy="576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200" b="0" dirty="0" smtClean="0"/>
              <a:t>[</a:t>
            </a:r>
            <a:r>
              <a:rPr lang="en-US" altLang="ko-KR" sz="1200" b="0" dirty="0" err="1"/>
              <a:t>r</a:t>
            </a:r>
            <a:r>
              <a:rPr lang="en-US" altLang="ko-KR" sz="1200" b="0" dirty="0" err="1" smtClean="0"/>
              <a:t>s.next</a:t>
            </a:r>
            <a:r>
              <a:rPr lang="en-US" altLang="ko-KR" sz="1200" b="0" dirty="0"/>
              <a:t>( )</a:t>
            </a:r>
            <a:r>
              <a:rPr lang="ko-KR" altLang="en-US" sz="1200" b="0" dirty="0"/>
              <a:t>로 첫 번째 데이터만 처리</a:t>
            </a:r>
            <a:r>
              <a:rPr lang="en-US" altLang="ko-KR" sz="1200" b="0" dirty="0" smtClean="0"/>
              <a:t>]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347980605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539552" y="1112044"/>
            <a:ext cx="8208912" cy="504056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ko-KR" altLang="en-US" dirty="0">
                <a:latin typeface="HelveticaNeue-Medium"/>
              </a:rPr>
              <a:t>데이터베이스 연동 클래스 </a:t>
            </a:r>
            <a:r>
              <a:rPr lang="ko-KR" altLang="en-US" dirty="0" smtClean="0">
                <a:latin typeface="HelveticaNeue-Medium"/>
              </a:rPr>
              <a:t>구현 </a:t>
            </a:r>
            <a:r>
              <a:rPr lang="en-US" altLang="ko-KR" dirty="0" smtClean="0">
                <a:latin typeface="HelveticaNeue-Medium"/>
              </a:rPr>
              <a:t>: </a:t>
            </a:r>
            <a:r>
              <a:rPr lang="ko-KR" altLang="en-US" dirty="0">
                <a:latin typeface="HelveticaNeue-Medium"/>
              </a:rPr>
              <a:t>상품 정보 데이터베이스 처리 클래스 구현</a:t>
            </a:r>
            <a:endParaRPr lang="en-US" altLang="ko-KR" sz="1200" b="0" dirty="0"/>
          </a:p>
        </p:txBody>
      </p:sp>
      <p:sp>
        <p:nvSpPr>
          <p:cNvPr id="4" name="내용 개체 틀 2"/>
          <p:cNvSpPr txBox="1">
            <a:spLocks/>
          </p:cNvSpPr>
          <p:nvPr/>
        </p:nvSpPr>
        <p:spPr bwMode="auto">
          <a:xfrm>
            <a:off x="539552" y="1700808"/>
            <a:ext cx="8208912" cy="1152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200" dirty="0"/>
              <a:t>▶  </a:t>
            </a:r>
            <a:r>
              <a:rPr lang="en-US" altLang="ko-KR" sz="1200" dirty="0" err="1"/>
              <a:t>newProduct</a:t>
            </a:r>
            <a:r>
              <a:rPr lang="en-US" altLang="ko-KR" sz="1200" dirty="0"/>
              <a:t>( ) </a:t>
            </a:r>
            <a:r>
              <a:rPr lang="ko-KR" altLang="en-US" sz="1200" dirty="0" err="1"/>
              <a:t>메서드</a:t>
            </a:r>
            <a:r>
              <a:rPr lang="ko-KR" altLang="en-US" sz="1200" dirty="0"/>
              <a:t> </a:t>
            </a:r>
            <a:r>
              <a:rPr lang="ko-KR" altLang="en-US" sz="1200" dirty="0" smtClean="0"/>
              <a:t>구현하기</a:t>
            </a:r>
            <a:endParaRPr lang="en-US" altLang="ko-KR" sz="1200" dirty="0" smtClean="0"/>
          </a:p>
          <a:p>
            <a:pPr marL="0" indent="0">
              <a:buNone/>
            </a:pPr>
            <a:r>
              <a:rPr lang="en-US" altLang="ko-KR" sz="1200" b="0" dirty="0" err="1"/>
              <a:t>newProduct</a:t>
            </a:r>
            <a:r>
              <a:rPr lang="en-US" altLang="ko-KR" sz="1200" b="0" dirty="0"/>
              <a:t>( )</a:t>
            </a:r>
            <a:r>
              <a:rPr lang="ko-KR" altLang="en-US" sz="1200" b="0" dirty="0"/>
              <a:t>는 새로운 상품을 등록하는 </a:t>
            </a:r>
            <a:r>
              <a:rPr lang="ko-KR" altLang="en-US" sz="1200" b="0" dirty="0" err="1"/>
              <a:t>메서드이다</a:t>
            </a:r>
            <a:r>
              <a:rPr lang="en-US" altLang="ko-KR" sz="1200" b="0" dirty="0"/>
              <a:t>.</a:t>
            </a:r>
            <a:endParaRPr lang="en-US" altLang="ko-KR" sz="1200" dirty="0"/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6840760" cy="548680"/>
          </a:xfrm>
        </p:spPr>
        <p:txBody>
          <a:bodyPr/>
          <a:lstStyle/>
          <a:p>
            <a:r>
              <a:rPr lang="en-US" altLang="ko-KR" dirty="0" smtClean="0"/>
              <a:t>03. </a:t>
            </a:r>
            <a:r>
              <a:rPr lang="en-US" altLang="ko-KR" dirty="0"/>
              <a:t>JDBC</a:t>
            </a:r>
            <a:r>
              <a:rPr lang="ko-KR" altLang="en-US" dirty="0"/>
              <a:t>를 이용한 상품 관리 프로그램 작성</a:t>
            </a:r>
            <a:endParaRPr lang="ko-KR" altLang="en-US" dirty="0"/>
          </a:p>
        </p:txBody>
      </p:sp>
      <p:sp>
        <p:nvSpPr>
          <p:cNvPr id="6" name="내용 개체 틀 2"/>
          <p:cNvSpPr txBox="1">
            <a:spLocks/>
          </p:cNvSpPr>
          <p:nvPr/>
        </p:nvSpPr>
        <p:spPr bwMode="auto">
          <a:xfrm>
            <a:off x="539552" y="2564904"/>
            <a:ext cx="8208912" cy="576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200" b="0" dirty="0" smtClean="0"/>
              <a:t>[</a:t>
            </a:r>
            <a:r>
              <a:rPr lang="en-US" altLang="ko-KR" sz="1200" b="0" dirty="0"/>
              <a:t>insert </a:t>
            </a:r>
            <a:r>
              <a:rPr lang="ko-KR" altLang="en-US" sz="1200" b="0" dirty="0"/>
              <a:t>문 작성을 할 때</a:t>
            </a:r>
            <a:r>
              <a:rPr lang="en-US" altLang="ko-KR" sz="1200" b="0" dirty="0" smtClean="0"/>
              <a:t>]</a:t>
            </a:r>
            <a:endParaRPr lang="en-US" altLang="ko-KR" sz="1200" dirty="0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363" y="3140968"/>
            <a:ext cx="79152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8025035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539552" y="1112044"/>
            <a:ext cx="8208912" cy="504056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ko-KR" altLang="en-US" dirty="0">
                <a:latin typeface="HelveticaNeue-Medium"/>
              </a:rPr>
              <a:t>데이터베이스 연동 클래스 </a:t>
            </a:r>
            <a:r>
              <a:rPr lang="ko-KR" altLang="en-US" dirty="0" smtClean="0">
                <a:latin typeface="HelveticaNeue-Medium"/>
              </a:rPr>
              <a:t>구현 </a:t>
            </a:r>
            <a:r>
              <a:rPr lang="en-US" altLang="ko-KR" dirty="0" smtClean="0">
                <a:latin typeface="HelveticaNeue-Medium"/>
              </a:rPr>
              <a:t>: </a:t>
            </a:r>
            <a:r>
              <a:rPr lang="ko-KR" altLang="en-US" dirty="0">
                <a:latin typeface="HelveticaNeue-Medium"/>
              </a:rPr>
              <a:t>상품 정보 데이터베이스 처리 클래스 구현</a:t>
            </a:r>
            <a:endParaRPr lang="en-US" altLang="ko-KR" sz="1200" b="0" dirty="0"/>
          </a:p>
        </p:txBody>
      </p:sp>
      <p:sp>
        <p:nvSpPr>
          <p:cNvPr id="4" name="내용 개체 틀 2"/>
          <p:cNvSpPr txBox="1">
            <a:spLocks/>
          </p:cNvSpPr>
          <p:nvPr/>
        </p:nvSpPr>
        <p:spPr bwMode="auto">
          <a:xfrm>
            <a:off x="539552" y="1700808"/>
            <a:ext cx="8208912" cy="1152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200" dirty="0"/>
              <a:t>▶  </a:t>
            </a:r>
            <a:r>
              <a:rPr lang="en-US" altLang="ko-KR" sz="1200" dirty="0" err="1"/>
              <a:t>delProduct</a:t>
            </a:r>
            <a:r>
              <a:rPr lang="en-US" altLang="ko-KR" sz="1200" dirty="0"/>
              <a:t>( ) </a:t>
            </a:r>
            <a:r>
              <a:rPr lang="ko-KR" altLang="en-US" sz="1200" dirty="0" err="1"/>
              <a:t>메서드</a:t>
            </a:r>
            <a:r>
              <a:rPr lang="ko-KR" altLang="en-US" sz="1200" dirty="0"/>
              <a:t> </a:t>
            </a:r>
            <a:r>
              <a:rPr lang="ko-KR" altLang="en-US" sz="1200" dirty="0" smtClean="0"/>
              <a:t>구현하기</a:t>
            </a:r>
            <a:endParaRPr lang="en-US" altLang="ko-KR" sz="1200" dirty="0" smtClean="0"/>
          </a:p>
          <a:p>
            <a:pPr marL="0" indent="0">
              <a:buNone/>
            </a:pPr>
            <a:r>
              <a:rPr lang="en-US" altLang="ko-KR" sz="1200" b="0" dirty="0" err="1"/>
              <a:t>delProduct</a:t>
            </a:r>
            <a:r>
              <a:rPr lang="en-US" altLang="ko-KR" sz="1200" b="0" dirty="0"/>
              <a:t>( )</a:t>
            </a:r>
            <a:r>
              <a:rPr lang="ko-KR" altLang="en-US" sz="1200" b="0" dirty="0"/>
              <a:t>는 특정 상품을 삭제하는 </a:t>
            </a:r>
            <a:r>
              <a:rPr lang="ko-KR" altLang="en-US" sz="1200" b="0" dirty="0" err="1"/>
              <a:t>메서드로</a:t>
            </a:r>
            <a:r>
              <a:rPr lang="en-US" altLang="ko-KR" sz="1200" b="0" dirty="0"/>
              <a:t>, </a:t>
            </a:r>
            <a:r>
              <a:rPr lang="ko-KR" altLang="en-US" sz="1200" b="0" dirty="0" err="1"/>
              <a:t>파라미터로</a:t>
            </a:r>
            <a:r>
              <a:rPr lang="ko-KR" altLang="en-US" sz="1200" b="0" dirty="0"/>
              <a:t> 받은 </a:t>
            </a:r>
            <a:r>
              <a:rPr lang="en-US" altLang="ko-KR" sz="1200" b="0" dirty="0" err="1"/>
              <a:t>prcode</a:t>
            </a:r>
            <a:r>
              <a:rPr lang="ko-KR" altLang="en-US" sz="1200" b="0" dirty="0"/>
              <a:t>를 </a:t>
            </a:r>
            <a:r>
              <a:rPr lang="en-US" altLang="ko-KR" sz="1200" b="0" dirty="0"/>
              <a:t>WHERE </a:t>
            </a:r>
            <a:r>
              <a:rPr lang="ko-KR" altLang="en-US" sz="1200" b="0" dirty="0" err="1" smtClean="0"/>
              <a:t>조건절에</a:t>
            </a:r>
            <a:r>
              <a:rPr lang="ko-KR" altLang="en-US" sz="1200" b="0" dirty="0" smtClean="0"/>
              <a:t> 두어 </a:t>
            </a:r>
            <a:r>
              <a:rPr lang="ko-KR" altLang="en-US" sz="1200" b="0" dirty="0"/>
              <a:t>처리한다</a:t>
            </a:r>
            <a:r>
              <a:rPr lang="en-US" altLang="ko-KR" sz="1200" b="0" dirty="0"/>
              <a:t>.</a:t>
            </a:r>
            <a:endParaRPr lang="en-US" altLang="ko-KR" sz="1200" dirty="0"/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6840760" cy="548680"/>
          </a:xfrm>
        </p:spPr>
        <p:txBody>
          <a:bodyPr/>
          <a:lstStyle/>
          <a:p>
            <a:r>
              <a:rPr lang="en-US" altLang="ko-KR" dirty="0" smtClean="0"/>
              <a:t>03. </a:t>
            </a:r>
            <a:r>
              <a:rPr lang="en-US" altLang="ko-KR" dirty="0"/>
              <a:t>JDBC</a:t>
            </a:r>
            <a:r>
              <a:rPr lang="ko-KR" altLang="en-US" dirty="0"/>
              <a:t>를 이용한 상품 관리 프로그램 작성</a:t>
            </a:r>
            <a:endParaRPr lang="ko-KR" altLang="en-US" dirty="0"/>
          </a:p>
        </p:txBody>
      </p:sp>
      <p:sp>
        <p:nvSpPr>
          <p:cNvPr id="8" name="내용 개체 틀 2"/>
          <p:cNvSpPr txBox="1">
            <a:spLocks/>
          </p:cNvSpPr>
          <p:nvPr/>
        </p:nvSpPr>
        <p:spPr bwMode="auto">
          <a:xfrm>
            <a:off x="539552" y="2564904"/>
            <a:ext cx="8208912" cy="1152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200" dirty="0"/>
              <a:t>▶  </a:t>
            </a:r>
            <a:r>
              <a:rPr lang="en-US" altLang="ko-KR" sz="1200" dirty="0" err="1"/>
              <a:t>updateProduct</a:t>
            </a:r>
            <a:r>
              <a:rPr lang="en-US" altLang="ko-KR" sz="1200" dirty="0"/>
              <a:t>( ) </a:t>
            </a:r>
            <a:r>
              <a:rPr lang="ko-KR" altLang="en-US" sz="1200" dirty="0" err="1"/>
              <a:t>메서드</a:t>
            </a:r>
            <a:r>
              <a:rPr lang="ko-KR" altLang="en-US" sz="1200" dirty="0"/>
              <a:t> </a:t>
            </a:r>
            <a:r>
              <a:rPr lang="ko-KR" altLang="en-US" sz="1200" dirty="0" smtClean="0"/>
              <a:t>구현하기</a:t>
            </a:r>
            <a:endParaRPr lang="en-US" altLang="ko-KR" sz="1200" dirty="0" smtClean="0"/>
          </a:p>
          <a:p>
            <a:pPr marL="0" indent="0">
              <a:buNone/>
            </a:pPr>
            <a:r>
              <a:rPr lang="en-US" altLang="ko-KR" sz="1200" b="0" dirty="0" err="1"/>
              <a:t>updateProduct</a:t>
            </a:r>
            <a:r>
              <a:rPr lang="en-US" altLang="ko-KR" sz="1200" b="0" dirty="0"/>
              <a:t>( )</a:t>
            </a:r>
            <a:r>
              <a:rPr lang="ko-KR" altLang="en-US" sz="1200" b="0" dirty="0"/>
              <a:t>는 </a:t>
            </a:r>
            <a:r>
              <a:rPr lang="en-US" altLang="ko-KR" sz="1200" b="0" dirty="0" err="1"/>
              <a:t>newProduct</a:t>
            </a:r>
            <a:r>
              <a:rPr lang="en-US" altLang="ko-KR" sz="1200" b="0" dirty="0"/>
              <a:t>( )</a:t>
            </a:r>
            <a:r>
              <a:rPr lang="ko-KR" altLang="en-US" sz="1200" b="0" dirty="0"/>
              <a:t>와 구조적으로는 비슷하며</a:t>
            </a:r>
            <a:r>
              <a:rPr lang="en-US" altLang="ko-KR" sz="1200" b="0" dirty="0"/>
              <a:t>, WHERE</a:t>
            </a:r>
            <a:r>
              <a:rPr lang="ko-KR" altLang="en-US" sz="1200" b="0" dirty="0"/>
              <a:t>를 사용하여 특정 </a:t>
            </a:r>
            <a:r>
              <a:rPr lang="ko-KR" altLang="en-US" sz="1200" b="0" dirty="0" smtClean="0"/>
              <a:t>데이터만 </a:t>
            </a:r>
            <a:r>
              <a:rPr lang="ko-KR" altLang="en-US" sz="1200" b="0" dirty="0"/>
              <a:t>새로운 내용으로 업데이트한다</a:t>
            </a:r>
            <a:r>
              <a:rPr lang="en-US" altLang="ko-KR" sz="1200" b="0" dirty="0"/>
              <a:t>. SQL </a:t>
            </a:r>
            <a:r>
              <a:rPr lang="ko-KR" altLang="en-US" sz="1200" b="0" dirty="0"/>
              <a:t>문에서 모든 </a:t>
            </a:r>
            <a:r>
              <a:rPr lang="ko-KR" altLang="en-US" sz="1200" b="0" dirty="0" err="1"/>
              <a:t>컬럼을</a:t>
            </a:r>
            <a:r>
              <a:rPr lang="ko-KR" altLang="en-US" sz="1200" b="0" dirty="0"/>
              <a:t> 업데이트하는 형식으로 처리했으며</a:t>
            </a:r>
            <a:r>
              <a:rPr lang="en-US" altLang="ko-KR" sz="1200" b="0" dirty="0" smtClean="0"/>
              <a:t>, WHERE </a:t>
            </a:r>
            <a:r>
              <a:rPr lang="ko-KR" altLang="en-US" sz="1200" b="0" dirty="0" err="1"/>
              <a:t>조건절에</a:t>
            </a:r>
            <a:r>
              <a:rPr lang="ko-KR" altLang="en-US" sz="1200" b="0" dirty="0"/>
              <a:t> </a:t>
            </a:r>
            <a:r>
              <a:rPr lang="en-US" altLang="ko-KR" sz="1200" b="0" dirty="0" err="1"/>
              <a:t>prcode</a:t>
            </a:r>
            <a:r>
              <a:rPr lang="ko-KR" altLang="en-US" sz="1200" b="0" dirty="0"/>
              <a:t>가 들어가는 점에 주의한다</a:t>
            </a:r>
            <a:r>
              <a:rPr lang="en-US" altLang="ko-KR" sz="1200" b="0" dirty="0"/>
              <a:t>.</a:t>
            </a:r>
            <a:endParaRPr lang="en-US" altLang="ko-KR" sz="1200" dirty="0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363" y="3861048"/>
            <a:ext cx="7915275" cy="281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1266818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539552" y="1112044"/>
            <a:ext cx="8208912" cy="504056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ko-KR" altLang="en-US" dirty="0">
                <a:latin typeface="HelveticaNeue-Medium"/>
              </a:rPr>
              <a:t>데이터베이스 연동 클래스 </a:t>
            </a:r>
            <a:r>
              <a:rPr lang="ko-KR" altLang="en-US" dirty="0" smtClean="0">
                <a:latin typeface="HelveticaNeue-Medium"/>
              </a:rPr>
              <a:t>구현 </a:t>
            </a:r>
            <a:r>
              <a:rPr lang="en-US" altLang="ko-KR" dirty="0" smtClean="0">
                <a:latin typeface="HelveticaNeue-Medium"/>
              </a:rPr>
              <a:t>: </a:t>
            </a:r>
            <a:r>
              <a:rPr lang="ko-KR" altLang="en-US" dirty="0">
                <a:latin typeface="HelveticaNeue-Medium"/>
              </a:rPr>
              <a:t>상품 정보 데이터베이스 처리 클래스 구현</a:t>
            </a:r>
            <a:endParaRPr lang="en-US" altLang="ko-KR" sz="1200" b="0" dirty="0"/>
          </a:p>
        </p:txBody>
      </p:sp>
      <p:sp>
        <p:nvSpPr>
          <p:cNvPr id="4" name="내용 개체 틀 2"/>
          <p:cNvSpPr txBox="1">
            <a:spLocks/>
          </p:cNvSpPr>
          <p:nvPr/>
        </p:nvSpPr>
        <p:spPr bwMode="auto">
          <a:xfrm>
            <a:off x="539552" y="1700808"/>
            <a:ext cx="8208912" cy="1152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200" dirty="0"/>
              <a:t>▶  </a:t>
            </a:r>
            <a:r>
              <a:rPr lang="en-US" altLang="ko-KR" sz="1200" dirty="0" err="1"/>
              <a:t>getItems</a:t>
            </a:r>
            <a:r>
              <a:rPr lang="en-US" altLang="ko-KR" sz="1200" dirty="0"/>
              <a:t>( ) </a:t>
            </a:r>
            <a:r>
              <a:rPr lang="ko-KR" altLang="en-US" sz="1200" dirty="0" err="1"/>
              <a:t>메서드</a:t>
            </a:r>
            <a:r>
              <a:rPr lang="ko-KR" altLang="en-US" sz="1200" dirty="0"/>
              <a:t> </a:t>
            </a:r>
            <a:r>
              <a:rPr lang="ko-KR" altLang="en-US" sz="1200" dirty="0" smtClean="0"/>
              <a:t>구현하기</a:t>
            </a:r>
            <a:endParaRPr lang="en-US" altLang="ko-KR" sz="1200" dirty="0" smtClean="0"/>
          </a:p>
          <a:p>
            <a:pPr marL="0" indent="0">
              <a:buNone/>
            </a:pPr>
            <a:r>
              <a:rPr lang="en-US" altLang="ko-KR" sz="1200" b="0" dirty="0" err="1"/>
              <a:t>getItems</a:t>
            </a:r>
            <a:r>
              <a:rPr lang="en-US" altLang="ko-KR" sz="1200" b="0" dirty="0"/>
              <a:t>( )</a:t>
            </a:r>
            <a:r>
              <a:rPr lang="ko-KR" altLang="en-US" sz="1200" b="0" dirty="0"/>
              <a:t>는 사용자 편의를 위해 관리번호 </a:t>
            </a:r>
            <a:r>
              <a:rPr lang="ko-KR" altLang="en-US" sz="1200" b="0" dirty="0" err="1"/>
              <a:t>콤보박스에</a:t>
            </a:r>
            <a:r>
              <a:rPr lang="ko-KR" altLang="en-US" sz="1200" b="0" dirty="0"/>
              <a:t> 들어갈 목록을 제공하는 </a:t>
            </a:r>
            <a:r>
              <a:rPr lang="ko-KR" altLang="en-US" sz="1200" b="0" dirty="0" err="1"/>
              <a:t>메서드이다</a:t>
            </a:r>
            <a:r>
              <a:rPr lang="en-US" altLang="ko-KR" sz="1200" b="0" dirty="0"/>
              <a:t>. </a:t>
            </a:r>
            <a:r>
              <a:rPr lang="ko-KR" altLang="en-US" sz="1200" b="0" dirty="0" smtClean="0"/>
              <a:t>벡터 데이터는 </a:t>
            </a:r>
            <a:r>
              <a:rPr lang="en-US" altLang="ko-KR" sz="1200" b="0" dirty="0" err="1"/>
              <a:t>getAll</a:t>
            </a:r>
            <a:r>
              <a:rPr lang="en-US" altLang="ko-KR" sz="1200" b="0" dirty="0"/>
              <a:t>( )</a:t>
            </a:r>
            <a:r>
              <a:rPr lang="ko-KR" altLang="en-US" sz="1200" b="0" dirty="0"/>
              <a:t>에서 추가하며</a:t>
            </a:r>
            <a:r>
              <a:rPr lang="en-US" altLang="ko-KR" sz="1200" b="0" dirty="0"/>
              <a:t>, </a:t>
            </a:r>
            <a:r>
              <a:rPr lang="ko-KR" altLang="en-US" sz="1200" b="0" dirty="0"/>
              <a:t>여기서는 단순히 </a:t>
            </a:r>
            <a:r>
              <a:rPr lang="en-US" altLang="ko-KR" sz="1200" b="0" dirty="0"/>
              <a:t>items </a:t>
            </a:r>
            <a:r>
              <a:rPr lang="ko-KR" altLang="en-US" sz="1200" b="0" dirty="0"/>
              <a:t>변수를 </a:t>
            </a:r>
            <a:r>
              <a:rPr lang="ko-KR" altLang="en-US" sz="1200" b="0" dirty="0" err="1"/>
              <a:t>리턴한다</a:t>
            </a:r>
            <a:r>
              <a:rPr lang="en-US" altLang="ko-KR" sz="1200" b="0" dirty="0"/>
              <a:t>.</a:t>
            </a:r>
            <a:endParaRPr lang="en-US" altLang="ko-KR" sz="1200" dirty="0"/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6840760" cy="548680"/>
          </a:xfrm>
        </p:spPr>
        <p:txBody>
          <a:bodyPr/>
          <a:lstStyle/>
          <a:p>
            <a:r>
              <a:rPr lang="en-US" altLang="ko-KR" dirty="0" smtClean="0"/>
              <a:t>03. </a:t>
            </a:r>
            <a:r>
              <a:rPr lang="en-US" altLang="ko-KR" dirty="0"/>
              <a:t>JDBC</a:t>
            </a:r>
            <a:r>
              <a:rPr lang="ko-KR" altLang="en-US" dirty="0"/>
              <a:t>를 이용한 상품 관리 프로그램 작성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674441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0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775" y="1685156"/>
            <a:ext cx="817245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539552" y="1112044"/>
            <a:ext cx="8208912" cy="504056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ko-KR" altLang="en-US" dirty="0"/>
              <a:t>앞에서 살펴본 내용으로 완성한 </a:t>
            </a:r>
            <a:r>
              <a:rPr lang="en-US" altLang="ko-KR" dirty="0" err="1"/>
              <a:t>ProductDAO</a:t>
            </a:r>
            <a:r>
              <a:rPr lang="en-US" altLang="ko-KR" dirty="0"/>
              <a:t> </a:t>
            </a:r>
            <a:r>
              <a:rPr lang="ko-KR" altLang="en-US" dirty="0"/>
              <a:t>클래스의 전체 </a:t>
            </a:r>
            <a:r>
              <a:rPr lang="ko-KR" altLang="en-US" dirty="0" smtClean="0"/>
              <a:t>코드</a:t>
            </a:r>
            <a:endParaRPr lang="en-US" altLang="ko-KR" sz="1200" dirty="0"/>
          </a:p>
        </p:txBody>
      </p:sp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6840760" cy="548680"/>
          </a:xfrm>
        </p:spPr>
        <p:txBody>
          <a:bodyPr/>
          <a:lstStyle/>
          <a:p>
            <a:r>
              <a:rPr lang="en-US" altLang="ko-KR" dirty="0" smtClean="0"/>
              <a:t>03. </a:t>
            </a:r>
            <a:r>
              <a:rPr lang="en-US" altLang="ko-KR" dirty="0"/>
              <a:t>JDBC</a:t>
            </a:r>
            <a:r>
              <a:rPr lang="ko-KR" altLang="en-US" dirty="0"/>
              <a:t>를 이용한 상품 관리 프로그램 작성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693499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775" y="1370360"/>
            <a:ext cx="8172450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6840760" cy="548680"/>
          </a:xfrm>
        </p:spPr>
        <p:txBody>
          <a:bodyPr/>
          <a:lstStyle/>
          <a:p>
            <a:r>
              <a:rPr lang="en-US" altLang="ko-KR" dirty="0" smtClean="0"/>
              <a:t>03. </a:t>
            </a:r>
            <a:r>
              <a:rPr lang="en-US" altLang="ko-KR" dirty="0"/>
              <a:t>JDBC</a:t>
            </a:r>
            <a:r>
              <a:rPr lang="ko-KR" altLang="en-US" dirty="0"/>
              <a:t>를 이용한 상품 관리 프로그램 작성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6188799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481013" y="1216348"/>
            <a:ext cx="8181975" cy="5135314"/>
            <a:chOff x="481013" y="1216348"/>
            <a:chExt cx="8181975" cy="5135314"/>
          </a:xfrm>
        </p:grpSpPr>
        <p:pic>
          <p:nvPicPr>
            <p:cNvPr id="89090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1013" y="1216348"/>
              <a:ext cx="8181975" cy="14954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9092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5775" y="2646437"/>
              <a:ext cx="8172450" cy="3705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6840760" cy="548680"/>
          </a:xfrm>
        </p:spPr>
        <p:txBody>
          <a:bodyPr/>
          <a:lstStyle/>
          <a:p>
            <a:r>
              <a:rPr lang="en-US" altLang="ko-KR" dirty="0" smtClean="0"/>
              <a:t>03. </a:t>
            </a:r>
            <a:r>
              <a:rPr lang="en-US" altLang="ko-KR" dirty="0"/>
              <a:t>JDBC</a:t>
            </a:r>
            <a:r>
              <a:rPr lang="ko-KR" altLang="en-US" dirty="0"/>
              <a:t>를 이용한 상품 관리 프로그램 작성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2761619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1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775" y="1052736"/>
            <a:ext cx="8172450" cy="560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6840760" cy="548680"/>
          </a:xfrm>
        </p:spPr>
        <p:txBody>
          <a:bodyPr/>
          <a:lstStyle/>
          <a:p>
            <a:r>
              <a:rPr lang="en-US" altLang="ko-KR" dirty="0" smtClean="0"/>
              <a:t>03. </a:t>
            </a:r>
            <a:r>
              <a:rPr lang="en-US" altLang="ko-KR" dirty="0"/>
              <a:t>JDBC</a:t>
            </a:r>
            <a:r>
              <a:rPr lang="ko-KR" altLang="en-US" dirty="0"/>
              <a:t>를 이용한 상품 관리 프로그램 작성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58430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775" y="2636912"/>
            <a:ext cx="8172450" cy="285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6840760" cy="548680"/>
          </a:xfrm>
        </p:spPr>
        <p:txBody>
          <a:bodyPr/>
          <a:lstStyle/>
          <a:p>
            <a:r>
              <a:rPr lang="en-US" altLang="ko-KR" dirty="0" smtClean="0"/>
              <a:t>01. </a:t>
            </a:r>
            <a:r>
              <a:rPr lang="ko-KR" altLang="en-US" dirty="0"/>
              <a:t>데이터베이스와 </a:t>
            </a:r>
            <a:r>
              <a:rPr lang="en-US" altLang="ko-KR" dirty="0"/>
              <a:t>MySQL</a:t>
            </a:r>
            <a:endParaRPr lang="ko-KR" altLang="en-US" dirty="0"/>
          </a:p>
        </p:txBody>
      </p:sp>
      <p:sp>
        <p:nvSpPr>
          <p:cNvPr id="5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04056"/>
          </a:xfrm>
        </p:spPr>
        <p:txBody>
          <a:bodyPr/>
          <a:lstStyle/>
          <a:p>
            <a:r>
              <a:rPr lang="ko-KR" altLang="en-US" dirty="0"/>
              <a:t>데이터베이스 테이블</a:t>
            </a:r>
            <a:endParaRPr lang="en-US" altLang="ko-KR" dirty="0" smtClean="0"/>
          </a:p>
        </p:txBody>
      </p:sp>
      <p:sp>
        <p:nvSpPr>
          <p:cNvPr id="6" name="내용 개체 틀 2"/>
          <p:cNvSpPr txBox="1">
            <a:spLocks/>
          </p:cNvSpPr>
          <p:nvPr/>
        </p:nvSpPr>
        <p:spPr bwMode="auto">
          <a:xfrm>
            <a:off x="539552" y="1700808"/>
            <a:ext cx="8208912" cy="1152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ko-KR" altLang="en-US" sz="1200" b="0" dirty="0"/>
              <a:t>테이블</a:t>
            </a:r>
            <a:r>
              <a:rPr lang="en-US" altLang="ko-KR" sz="1200" b="0" dirty="0"/>
              <a:t>Table</a:t>
            </a:r>
            <a:r>
              <a:rPr lang="ko-KR" altLang="en-US" sz="1200" b="0" dirty="0"/>
              <a:t>은 </a:t>
            </a:r>
            <a:r>
              <a:rPr lang="ko-KR" altLang="en-US" sz="1200" b="0" dirty="0" err="1"/>
              <a:t>관계형</a:t>
            </a:r>
            <a:r>
              <a:rPr lang="ko-KR" altLang="en-US" sz="1200" b="0" dirty="0"/>
              <a:t> 데이터베이스의 기본 단위로</a:t>
            </a:r>
            <a:r>
              <a:rPr lang="en-US" altLang="ko-KR" sz="1200" b="0" dirty="0"/>
              <a:t>, </a:t>
            </a:r>
            <a:r>
              <a:rPr lang="ko-KR" altLang="en-US" sz="1200" b="0" dirty="0"/>
              <a:t>데이터베이스는 테이블 간의 관계를 </a:t>
            </a:r>
            <a:r>
              <a:rPr lang="ko-KR" altLang="en-US" sz="1200" b="0" dirty="0" smtClean="0"/>
              <a:t>표현한다</a:t>
            </a:r>
            <a:r>
              <a:rPr lang="en-US" altLang="ko-KR" sz="1200" b="0" dirty="0"/>
              <a:t>.</a:t>
            </a:r>
            <a:endParaRPr lang="en-US" altLang="ko-KR" sz="1200" b="0" dirty="0"/>
          </a:p>
        </p:txBody>
      </p:sp>
    </p:spTree>
    <p:extLst>
      <p:ext uri="{BB962C8B-B14F-4D97-AF65-F5344CB8AC3E}">
        <p14:creationId xmlns:p14="http://schemas.microsoft.com/office/powerpoint/2010/main" val="60692034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1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775" y="1268760"/>
            <a:ext cx="8172450" cy="2009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113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34"/>
          <a:stretch/>
        </p:blipFill>
        <p:spPr bwMode="auto">
          <a:xfrm>
            <a:off x="485775" y="3140968"/>
            <a:ext cx="8172450" cy="317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6840760" cy="548680"/>
          </a:xfrm>
        </p:spPr>
        <p:txBody>
          <a:bodyPr/>
          <a:lstStyle/>
          <a:p>
            <a:r>
              <a:rPr lang="en-US" altLang="ko-KR" dirty="0" smtClean="0"/>
              <a:t>03. </a:t>
            </a:r>
            <a:r>
              <a:rPr lang="en-US" altLang="ko-KR" dirty="0"/>
              <a:t>JDBC</a:t>
            </a:r>
            <a:r>
              <a:rPr lang="ko-KR" altLang="en-US" dirty="0"/>
              <a:t>를 이용한 상품 관리 프로그램 작성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5428667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775" y="1038225"/>
            <a:ext cx="8172450" cy="4781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6840760" cy="548680"/>
          </a:xfrm>
        </p:spPr>
        <p:txBody>
          <a:bodyPr/>
          <a:lstStyle/>
          <a:p>
            <a:r>
              <a:rPr lang="en-US" altLang="ko-KR" dirty="0" smtClean="0"/>
              <a:t>03. </a:t>
            </a:r>
            <a:r>
              <a:rPr lang="en-US" altLang="ko-KR" dirty="0"/>
              <a:t>JDBC</a:t>
            </a:r>
            <a:r>
              <a:rPr lang="ko-KR" altLang="en-US" dirty="0"/>
              <a:t>를 이용한 상품 관리 프로그램 작성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2755720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1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775" y="1196752"/>
            <a:ext cx="8172450" cy="3467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318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775" y="4549552"/>
            <a:ext cx="8172450" cy="2009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6840760" cy="548680"/>
          </a:xfrm>
        </p:spPr>
        <p:txBody>
          <a:bodyPr/>
          <a:lstStyle/>
          <a:p>
            <a:r>
              <a:rPr lang="en-US" altLang="ko-KR" dirty="0" smtClean="0"/>
              <a:t>03. </a:t>
            </a:r>
            <a:r>
              <a:rPr lang="en-US" altLang="ko-KR" dirty="0"/>
              <a:t>JDBC</a:t>
            </a:r>
            <a:r>
              <a:rPr lang="ko-KR" altLang="en-US" dirty="0"/>
              <a:t>를 이용한 상품 관리 프로그램 작성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4161039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21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218"/>
          <a:stretch/>
        </p:blipFill>
        <p:spPr bwMode="auto">
          <a:xfrm>
            <a:off x="485775" y="1052736"/>
            <a:ext cx="8172450" cy="53956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6840760" cy="548680"/>
          </a:xfrm>
        </p:spPr>
        <p:txBody>
          <a:bodyPr/>
          <a:lstStyle/>
          <a:p>
            <a:r>
              <a:rPr lang="en-US" altLang="ko-KR" dirty="0" smtClean="0"/>
              <a:t>03. </a:t>
            </a:r>
            <a:r>
              <a:rPr lang="en-US" altLang="ko-KR" dirty="0"/>
              <a:t>JDBC</a:t>
            </a:r>
            <a:r>
              <a:rPr lang="ko-KR" altLang="en-US" dirty="0"/>
              <a:t>를 이용한 상품 관리 프로그램 작성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0307948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2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775" y="1543050"/>
            <a:ext cx="8172450" cy="3771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6840760" cy="548680"/>
          </a:xfrm>
        </p:spPr>
        <p:txBody>
          <a:bodyPr/>
          <a:lstStyle/>
          <a:p>
            <a:r>
              <a:rPr lang="en-US" altLang="ko-KR" dirty="0" smtClean="0"/>
              <a:t>03. </a:t>
            </a:r>
            <a:r>
              <a:rPr lang="en-US" altLang="ko-KR" dirty="0"/>
              <a:t>JDBC</a:t>
            </a:r>
            <a:r>
              <a:rPr lang="ko-KR" altLang="en-US" dirty="0"/>
              <a:t>를 이용한 상품 관리 프로그램 작성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6733932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6840760" cy="548680"/>
          </a:xfrm>
        </p:spPr>
        <p:txBody>
          <a:bodyPr/>
          <a:lstStyle/>
          <a:p>
            <a:r>
              <a:rPr lang="en-US" altLang="ko-KR" dirty="0" smtClean="0"/>
              <a:t>03. </a:t>
            </a:r>
            <a:r>
              <a:rPr lang="en-US" altLang="ko-KR" dirty="0"/>
              <a:t>JDBC</a:t>
            </a:r>
            <a:r>
              <a:rPr lang="ko-KR" altLang="en-US" dirty="0"/>
              <a:t>를 이용한 상품 관리 프로그램 작성</a:t>
            </a:r>
            <a:endParaRPr lang="ko-KR" altLang="en-US" dirty="0"/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12044"/>
            <a:ext cx="8208912" cy="504056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US" altLang="ko-KR" dirty="0"/>
              <a:t>GUI </a:t>
            </a:r>
            <a:r>
              <a:rPr lang="ko-KR" altLang="en-US" dirty="0"/>
              <a:t>처리 클래스 </a:t>
            </a:r>
            <a:r>
              <a:rPr lang="ko-KR" altLang="en-US" dirty="0" smtClean="0"/>
              <a:t>구현 </a:t>
            </a:r>
            <a:r>
              <a:rPr lang="en-US" altLang="ko-KR" dirty="0"/>
              <a:t>: </a:t>
            </a:r>
            <a:r>
              <a:rPr lang="en-US" altLang="ko-KR" dirty="0" err="1"/>
              <a:t>AppMain</a:t>
            </a:r>
            <a:r>
              <a:rPr lang="en-US" altLang="ko-KR" dirty="0"/>
              <a:t> </a:t>
            </a:r>
            <a:r>
              <a:rPr lang="ko-KR" altLang="en-US" dirty="0"/>
              <a:t>클래스 개요</a:t>
            </a:r>
            <a:endParaRPr lang="en-US" altLang="ko-KR" sz="1200" dirty="0"/>
          </a:p>
        </p:txBody>
      </p:sp>
      <p:sp>
        <p:nvSpPr>
          <p:cNvPr id="5" name="내용 개체 틀 2"/>
          <p:cNvSpPr txBox="1">
            <a:spLocks/>
          </p:cNvSpPr>
          <p:nvPr/>
        </p:nvSpPr>
        <p:spPr bwMode="auto">
          <a:xfrm>
            <a:off x="539552" y="1700808"/>
            <a:ext cx="8208912" cy="1152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altLang="ko-KR" sz="1200" b="0" dirty="0"/>
              <a:t>GUI</a:t>
            </a:r>
            <a:r>
              <a:rPr lang="ko-KR" altLang="en-US" sz="1200" b="0" dirty="0"/>
              <a:t>는 </a:t>
            </a:r>
            <a:r>
              <a:rPr lang="en-US" altLang="ko-KR" sz="1200" b="0" dirty="0" err="1"/>
              <a:t>AppMain</a:t>
            </a:r>
            <a:r>
              <a:rPr lang="en-US" altLang="ko-KR" sz="1200" b="0" dirty="0"/>
              <a:t> </a:t>
            </a:r>
            <a:r>
              <a:rPr lang="ko-KR" altLang="en-US" sz="1200" b="0" dirty="0"/>
              <a:t>클래스에서 구현한다</a:t>
            </a:r>
            <a:r>
              <a:rPr lang="en-US" altLang="ko-KR" sz="1200" b="0" dirty="0" smtClean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ko-KR" sz="1200" b="0" dirty="0"/>
          </a:p>
          <a:p>
            <a:pPr marL="0" indent="0">
              <a:buNone/>
            </a:pPr>
            <a:r>
              <a:rPr lang="en-US" altLang="ko-KR" sz="1200" dirty="0" smtClean="0"/>
              <a:t>[</a:t>
            </a:r>
            <a:r>
              <a:rPr lang="ko-KR" altLang="en-US" sz="1200" dirty="0" smtClean="0"/>
              <a:t>기본 구성</a:t>
            </a:r>
            <a:r>
              <a:rPr lang="en-US" altLang="ko-KR" sz="1200" dirty="0" smtClean="0"/>
              <a:t>]</a:t>
            </a:r>
          </a:p>
          <a:p>
            <a:pPr marL="0" indent="0">
              <a:buNone/>
            </a:pPr>
            <a:r>
              <a:rPr lang="en-US" altLang="ko-KR" sz="1200" b="0" dirty="0"/>
              <a:t>• </a:t>
            </a:r>
            <a:r>
              <a:rPr lang="ko-KR" altLang="en-US" sz="1200" b="0" dirty="0"/>
              <a:t>화면 구성을 위한 컴포넌트 선언 및 초기화</a:t>
            </a:r>
          </a:p>
          <a:p>
            <a:pPr marL="0" indent="0">
              <a:buNone/>
            </a:pPr>
            <a:r>
              <a:rPr lang="en-US" altLang="ko-KR" sz="1200" b="0" dirty="0"/>
              <a:t>• </a:t>
            </a:r>
            <a:r>
              <a:rPr lang="ko-KR" altLang="en-US" sz="1200" b="0" dirty="0" err="1"/>
              <a:t>생성자에서</a:t>
            </a:r>
            <a:r>
              <a:rPr lang="ko-KR" altLang="en-US" sz="1200" b="0" dirty="0"/>
              <a:t> 화면 크기 등 기본값 설정</a:t>
            </a:r>
          </a:p>
          <a:p>
            <a:pPr marL="0" indent="0">
              <a:buNone/>
            </a:pPr>
            <a:r>
              <a:rPr lang="en-US" altLang="ko-KR" sz="1200" b="0" dirty="0"/>
              <a:t>• </a:t>
            </a:r>
            <a:r>
              <a:rPr lang="en-US" altLang="ko-KR" sz="1200" b="0" dirty="0" err="1"/>
              <a:t>startUI</a:t>
            </a:r>
            <a:r>
              <a:rPr lang="en-US" altLang="ko-KR" sz="1200" b="0" dirty="0"/>
              <a:t>( ) </a:t>
            </a:r>
            <a:r>
              <a:rPr lang="ko-KR" altLang="en-US" sz="1200" b="0" dirty="0" err="1"/>
              <a:t>메서드에서</a:t>
            </a:r>
            <a:r>
              <a:rPr lang="ko-KR" altLang="en-US" sz="1200" b="0" dirty="0"/>
              <a:t> 화면 구성</a:t>
            </a:r>
          </a:p>
          <a:p>
            <a:pPr marL="0" indent="0">
              <a:buNone/>
            </a:pPr>
            <a:r>
              <a:rPr lang="en-US" altLang="ko-KR" sz="1200" b="0" dirty="0"/>
              <a:t>• </a:t>
            </a:r>
            <a:r>
              <a:rPr lang="en-US" altLang="ko-KR" sz="1200" b="0" dirty="0" err="1"/>
              <a:t>actionPerformed</a:t>
            </a:r>
            <a:r>
              <a:rPr lang="en-US" altLang="ko-KR" sz="1200" b="0" dirty="0"/>
              <a:t>( ) </a:t>
            </a:r>
            <a:r>
              <a:rPr lang="ko-KR" altLang="en-US" sz="1200" b="0" dirty="0" err="1"/>
              <a:t>메서드에서</a:t>
            </a:r>
            <a:r>
              <a:rPr lang="ko-KR" altLang="en-US" sz="1200" b="0" dirty="0"/>
              <a:t> 이벤트 처리</a:t>
            </a:r>
          </a:p>
          <a:p>
            <a:pPr marL="0" indent="0">
              <a:buNone/>
            </a:pPr>
            <a:r>
              <a:rPr lang="en-US" altLang="ko-KR" sz="1200" b="0" dirty="0"/>
              <a:t>• </a:t>
            </a:r>
            <a:r>
              <a:rPr lang="en-US" altLang="ko-KR" sz="1200" b="0" dirty="0" err="1"/>
              <a:t>refreshData</a:t>
            </a:r>
            <a:r>
              <a:rPr lang="en-US" altLang="ko-KR" sz="1200" b="0" dirty="0"/>
              <a:t>( ) </a:t>
            </a:r>
            <a:r>
              <a:rPr lang="ko-KR" altLang="en-US" sz="1200" b="0" dirty="0" err="1"/>
              <a:t>메서드에서</a:t>
            </a:r>
            <a:r>
              <a:rPr lang="ko-KR" altLang="en-US" sz="1200" b="0" dirty="0"/>
              <a:t> 화면 데이터 로딩 및 </a:t>
            </a:r>
            <a:r>
              <a:rPr lang="ko-KR" altLang="en-US" sz="1200" b="0" dirty="0" err="1"/>
              <a:t>재로딩</a:t>
            </a:r>
            <a:r>
              <a:rPr lang="ko-KR" altLang="en-US" sz="1200" b="0" dirty="0"/>
              <a:t> 처리</a:t>
            </a:r>
          </a:p>
          <a:p>
            <a:pPr marL="0" indent="0">
              <a:buNone/>
            </a:pPr>
            <a:r>
              <a:rPr lang="en-US" altLang="ko-KR" sz="1200" b="0" dirty="0"/>
              <a:t>• </a:t>
            </a:r>
            <a:r>
              <a:rPr lang="en-US" altLang="ko-KR" sz="1200" b="0" dirty="0" err="1"/>
              <a:t>clearField</a:t>
            </a:r>
            <a:r>
              <a:rPr lang="en-US" altLang="ko-KR" sz="1200" b="0" dirty="0"/>
              <a:t>( ) </a:t>
            </a:r>
            <a:r>
              <a:rPr lang="ko-KR" altLang="en-US" sz="1200" b="0" dirty="0" err="1"/>
              <a:t>메서드에서</a:t>
            </a:r>
            <a:r>
              <a:rPr lang="ko-KR" altLang="en-US" sz="1200" b="0" dirty="0"/>
              <a:t> 입력 양식 초기화</a:t>
            </a:r>
            <a:endParaRPr lang="en-US" altLang="ko-KR" sz="1200" b="0" dirty="0"/>
          </a:p>
        </p:txBody>
      </p:sp>
    </p:spTree>
    <p:extLst>
      <p:ext uri="{BB962C8B-B14F-4D97-AF65-F5344CB8AC3E}">
        <p14:creationId xmlns:p14="http://schemas.microsoft.com/office/powerpoint/2010/main" val="171865518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2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3428" y="2204864"/>
            <a:ext cx="6257144" cy="4019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6840760" cy="548680"/>
          </a:xfrm>
        </p:spPr>
        <p:txBody>
          <a:bodyPr/>
          <a:lstStyle/>
          <a:p>
            <a:r>
              <a:rPr lang="en-US" altLang="ko-KR" dirty="0" smtClean="0"/>
              <a:t>03. </a:t>
            </a:r>
            <a:r>
              <a:rPr lang="en-US" altLang="ko-KR" dirty="0"/>
              <a:t>JDBC</a:t>
            </a:r>
            <a:r>
              <a:rPr lang="ko-KR" altLang="en-US" dirty="0"/>
              <a:t>를 이용한 상품 관리 프로그램 작성</a:t>
            </a:r>
            <a:endParaRPr lang="ko-KR" altLang="en-US" dirty="0"/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12044"/>
            <a:ext cx="8208912" cy="504056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US" altLang="ko-KR" dirty="0"/>
              <a:t>GUI </a:t>
            </a:r>
            <a:r>
              <a:rPr lang="ko-KR" altLang="en-US" dirty="0"/>
              <a:t>처리 클래스 </a:t>
            </a:r>
            <a:r>
              <a:rPr lang="ko-KR" altLang="en-US" dirty="0" smtClean="0"/>
              <a:t>구현 </a:t>
            </a:r>
            <a:r>
              <a:rPr lang="en-US" altLang="ko-KR" dirty="0"/>
              <a:t>: </a:t>
            </a:r>
            <a:r>
              <a:rPr lang="en-US" altLang="ko-KR" dirty="0" err="1"/>
              <a:t>AppMain</a:t>
            </a:r>
            <a:r>
              <a:rPr lang="en-US" altLang="ko-KR" dirty="0"/>
              <a:t> </a:t>
            </a:r>
            <a:r>
              <a:rPr lang="ko-KR" altLang="en-US" dirty="0"/>
              <a:t>클래스 개요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178424789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6840760" cy="548680"/>
          </a:xfrm>
        </p:spPr>
        <p:txBody>
          <a:bodyPr/>
          <a:lstStyle/>
          <a:p>
            <a:r>
              <a:rPr lang="en-US" altLang="ko-KR" dirty="0" smtClean="0"/>
              <a:t>03. </a:t>
            </a:r>
            <a:r>
              <a:rPr lang="en-US" altLang="ko-KR" dirty="0"/>
              <a:t>JDBC</a:t>
            </a:r>
            <a:r>
              <a:rPr lang="ko-KR" altLang="en-US" dirty="0"/>
              <a:t>를 이용한 상품 관리 프로그램 작성</a:t>
            </a:r>
            <a:endParaRPr lang="ko-KR" altLang="en-US" dirty="0"/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12044"/>
            <a:ext cx="8208912" cy="504056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US" altLang="ko-KR" dirty="0"/>
              <a:t>GUI </a:t>
            </a:r>
            <a:r>
              <a:rPr lang="ko-KR" altLang="en-US" dirty="0"/>
              <a:t>처리 클래스 </a:t>
            </a:r>
            <a:r>
              <a:rPr lang="ko-KR" altLang="en-US" dirty="0" smtClean="0"/>
              <a:t>구현 </a:t>
            </a:r>
            <a:r>
              <a:rPr lang="en-US" altLang="ko-KR" dirty="0"/>
              <a:t>: </a:t>
            </a:r>
            <a:r>
              <a:rPr lang="ko-KR" altLang="en-US" dirty="0"/>
              <a:t>레이아웃을 이용한 패널 배치</a:t>
            </a:r>
            <a:endParaRPr lang="en-US" altLang="ko-KR" sz="1200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538" y="2492896"/>
            <a:ext cx="8162925" cy="165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내용 개체 틀 2"/>
          <p:cNvSpPr txBox="1">
            <a:spLocks/>
          </p:cNvSpPr>
          <p:nvPr/>
        </p:nvSpPr>
        <p:spPr bwMode="auto">
          <a:xfrm>
            <a:off x="539552" y="1916832"/>
            <a:ext cx="8208912" cy="504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None/>
            </a:pPr>
            <a:r>
              <a:rPr lang="en-US" altLang="ko-KR" sz="1200" dirty="0" smtClean="0">
                <a:solidFill>
                  <a:srgbClr val="00A4E6"/>
                </a:solidFill>
              </a:rPr>
              <a:t>[</a:t>
            </a:r>
            <a:r>
              <a:rPr lang="ko-KR" altLang="en-US" sz="1200" dirty="0" smtClean="0">
                <a:solidFill>
                  <a:srgbClr val="00A4E6"/>
                </a:solidFill>
              </a:rPr>
              <a:t>배치의 </a:t>
            </a:r>
            <a:r>
              <a:rPr lang="ko-KR" altLang="en-US" sz="1200" dirty="0">
                <a:solidFill>
                  <a:srgbClr val="00A4E6"/>
                </a:solidFill>
              </a:rPr>
              <a:t>최종적인 </a:t>
            </a:r>
            <a:r>
              <a:rPr lang="en-US" altLang="ko-KR" sz="1200" dirty="0" err="1">
                <a:solidFill>
                  <a:srgbClr val="00A4E6"/>
                </a:solidFill>
              </a:rPr>
              <a:t>BorderLayout</a:t>
            </a:r>
            <a:r>
              <a:rPr lang="en-US" altLang="ko-KR" sz="1200" dirty="0">
                <a:solidFill>
                  <a:srgbClr val="00A4E6"/>
                </a:solidFill>
              </a:rPr>
              <a:t> </a:t>
            </a:r>
            <a:r>
              <a:rPr lang="ko-KR" altLang="en-US" sz="1200" dirty="0" smtClean="0">
                <a:solidFill>
                  <a:srgbClr val="00A4E6"/>
                </a:solidFill>
              </a:rPr>
              <a:t>코드</a:t>
            </a:r>
            <a:r>
              <a:rPr lang="en-US" altLang="ko-KR" sz="1200" dirty="0" smtClean="0">
                <a:solidFill>
                  <a:srgbClr val="00A4E6"/>
                </a:solidFill>
              </a:rPr>
              <a:t>]</a:t>
            </a:r>
            <a:endParaRPr kumimoji="0" lang="en-US" altLang="ko-KR" sz="1050" dirty="0">
              <a:solidFill>
                <a:srgbClr val="00A4E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656765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28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538" y="2492896"/>
            <a:ext cx="8162925" cy="138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6840760" cy="548680"/>
          </a:xfrm>
        </p:spPr>
        <p:txBody>
          <a:bodyPr/>
          <a:lstStyle/>
          <a:p>
            <a:r>
              <a:rPr lang="en-US" altLang="ko-KR" dirty="0" smtClean="0"/>
              <a:t>03. </a:t>
            </a:r>
            <a:r>
              <a:rPr lang="en-US" altLang="ko-KR" dirty="0"/>
              <a:t>JDBC</a:t>
            </a:r>
            <a:r>
              <a:rPr lang="ko-KR" altLang="en-US" dirty="0"/>
              <a:t>를 이용한 상품 관리 프로그램 작성</a:t>
            </a:r>
            <a:endParaRPr lang="ko-KR" altLang="en-US" dirty="0"/>
          </a:p>
        </p:txBody>
      </p:sp>
      <p:sp>
        <p:nvSpPr>
          <p:cNvPr id="5" name="내용 개체 틀 2"/>
          <p:cNvSpPr>
            <a:spLocks noGrp="1"/>
          </p:cNvSpPr>
          <p:nvPr>
            <p:ph idx="10"/>
          </p:nvPr>
        </p:nvSpPr>
        <p:spPr>
          <a:xfrm>
            <a:off x="539552" y="1112044"/>
            <a:ext cx="8208912" cy="504056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US" altLang="ko-KR" dirty="0"/>
              <a:t>GUI </a:t>
            </a:r>
            <a:r>
              <a:rPr lang="ko-KR" altLang="en-US" dirty="0"/>
              <a:t>처리 클래스 </a:t>
            </a:r>
            <a:r>
              <a:rPr lang="ko-KR" altLang="en-US" dirty="0" smtClean="0"/>
              <a:t>구현 </a:t>
            </a:r>
            <a:r>
              <a:rPr lang="en-US" altLang="ko-KR" dirty="0"/>
              <a:t>: </a:t>
            </a:r>
            <a:r>
              <a:rPr lang="ko-KR" altLang="en-US" dirty="0"/>
              <a:t>관리번호를 선택하는 </a:t>
            </a:r>
            <a:r>
              <a:rPr lang="ko-KR" altLang="en-US" dirty="0" err="1"/>
              <a:t>콤보박스</a:t>
            </a:r>
            <a:r>
              <a:rPr lang="ko-KR" altLang="en-US" dirty="0"/>
              <a:t> 구성</a:t>
            </a:r>
            <a:endParaRPr lang="en-US" altLang="ko-KR" sz="1200" dirty="0"/>
          </a:p>
        </p:txBody>
      </p:sp>
      <p:sp>
        <p:nvSpPr>
          <p:cNvPr id="6" name="내용 개체 틀 2"/>
          <p:cNvSpPr txBox="1">
            <a:spLocks/>
          </p:cNvSpPr>
          <p:nvPr/>
        </p:nvSpPr>
        <p:spPr bwMode="auto">
          <a:xfrm>
            <a:off x="539552" y="1916832"/>
            <a:ext cx="8208912" cy="504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None/>
            </a:pPr>
            <a:r>
              <a:rPr lang="en-US" altLang="ko-KR" sz="1200" dirty="0" smtClean="0">
                <a:solidFill>
                  <a:srgbClr val="00A4E6"/>
                </a:solidFill>
              </a:rPr>
              <a:t>[</a:t>
            </a:r>
            <a:r>
              <a:rPr lang="ko-KR" altLang="en-US" sz="1200" dirty="0" err="1" smtClean="0">
                <a:solidFill>
                  <a:srgbClr val="00A4E6"/>
                </a:solidFill>
              </a:rPr>
              <a:t>콤보박스</a:t>
            </a:r>
            <a:r>
              <a:rPr lang="ko-KR" altLang="en-US" sz="1200" dirty="0" smtClean="0">
                <a:solidFill>
                  <a:srgbClr val="00A4E6"/>
                </a:solidFill>
              </a:rPr>
              <a:t> 생성 코드</a:t>
            </a:r>
            <a:r>
              <a:rPr lang="en-US" altLang="ko-KR" sz="1200" dirty="0" smtClean="0">
                <a:solidFill>
                  <a:srgbClr val="00A4E6"/>
                </a:solidFill>
              </a:rPr>
              <a:t>]</a:t>
            </a:r>
            <a:endParaRPr kumimoji="0" lang="en-US" altLang="ko-KR" sz="1050" dirty="0">
              <a:solidFill>
                <a:srgbClr val="00A4E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337179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6840760" cy="548680"/>
          </a:xfrm>
        </p:spPr>
        <p:txBody>
          <a:bodyPr/>
          <a:lstStyle/>
          <a:p>
            <a:r>
              <a:rPr lang="en-US" altLang="ko-KR" dirty="0" smtClean="0"/>
              <a:t>03. </a:t>
            </a:r>
            <a:r>
              <a:rPr lang="en-US" altLang="ko-KR" dirty="0"/>
              <a:t>JDBC</a:t>
            </a:r>
            <a:r>
              <a:rPr lang="ko-KR" altLang="en-US" dirty="0"/>
              <a:t>를 이용한 상품 관리 프로그램 작성</a:t>
            </a:r>
            <a:endParaRPr lang="ko-KR" altLang="en-US" dirty="0"/>
          </a:p>
        </p:txBody>
      </p:sp>
      <p:sp>
        <p:nvSpPr>
          <p:cNvPr id="5" name="내용 개체 틀 2"/>
          <p:cNvSpPr>
            <a:spLocks noGrp="1"/>
          </p:cNvSpPr>
          <p:nvPr>
            <p:ph idx="10"/>
          </p:nvPr>
        </p:nvSpPr>
        <p:spPr>
          <a:xfrm>
            <a:off x="539552" y="1112044"/>
            <a:ext cx="8208912" cy="504056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US" altLang="ko-KR" dirty="0"/>
              <a:t>GUI </a:t>
            </a:r>
            <a:r>
              <a:rPr lang="ko-KR" altLang="en-US" dirty="0"/>
              <a:t>처리 클래스 </a:t>
            </a:r>
            <a:r>
              <a:rPr lang="ko-KR" altLang="en-US" dirty="0" smtClean="0"/>
              <a:t>구현 </a:t>
            </a:r>
            <a:r>
              <a:rPr lang="en-US" altLang="ko-KR" dirty="0"/>
              <a:t>: </a:t>
            </a:r>
            <a:r>
              <a:rPr lang="en-US" altLang="ko-KR" dirty="0" err="1"/>
              <a:t>refreshData</a:t>
            </a:r>
            <a:r>
              <a:rPr lang="en-US" altLang="ko-KR" dirty="0"/>
              <a:t>( ) </a:t>
            </a:r>
            <a:r>
              <a:rPr lang="ko-KR" altLang="en-US" dirty="0" err="1"/>
              <a:t>메서드</a:t>
            </a:r>
            <a:r>
              <a:rPr lang="ko-KR" altLang="en-US" dirty="0"/>
              <a:t> 구현</a:t>
            </a:r>
            <a:endParaRPr lang="en-US" altLang="ko-KR" sz="1200" dirty="0"/>
          </a:p>
        </p:txBody>
      </p:sp>
      <p:sp>
        <p:nvSpPr>
          <p:cNvPr id="6" name="내용 개체 틀 2"/>
          <p:cNvSpPr txBox="1">
            <a:spLocks/>
          </p:cNvSpPr>
          <p:nvPr/>
        </p:nvSpPr>
        <p:spPr bwMode="auto">
          <a:xfrm>
            <a:off x="539552" y="1772816"/>
            <a:ext cx="8208912" cy="504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altLang="ko-KR" sz="1200" b="0" dirty="0" err="1"/>
              <a:t>refreshData</a:t>
            </a:r>
            <a:r>
              <a:rPr lang="en-US" altLang="ko-KR" sz="1200" b="0" dirty="0"/>
              <a:t>( )</a:t>
            </a:r>
            <a:r>
              <a:rPr lang="ko-KR" altLang="en-US" sz="1200" b="0" dirty="0"/>
              <a:t>는 </a:t>
            </a:r>
            <a:r>
              <a:rPr lang="ko-KR" altLang="en-US" sz="1200" b="0" dirty="0" err="1" smtClean="0"/>
              <a:t>콤보</a:t>
            </a:r>
            <a:r>
              <a:rPr lang="ko-KR" altLang="en-US" sz="1200" b="0" dirty="0" smtClean="0"/>
              <a:t> 박스 </a:t>
            </a:r>
            <a:r>
              <a:rPr lang="ko-KR" altLang="en-US" sz="1200" b="0" dirty="0"/>
              <a:t>데이터 및 전체 목록 데이터를 그때그때 최신 데이터로 업데이트하는 </a:t>
            </a:r>
            <a:r>
              <a:rPr lang="ko-KR" altLang="en-US" sz="1200" b="0" dirty="0" err="1"/>
              <a:t>메서드</a:t>
            </a:r>
            <a:endParaRPr kumimoji="0" lang="en-US" altLang="ko-KR" sz="1050" dirty="0">
              <a:solidFill>
                <a:srgbClr val="00A4E6"/>
              </a:solidFill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409"/>
          <a:stretch/>
        </p:blipFill>
        <p:spPr bwMode="auto">
          <a:xfrm>
            <a:off x="481013" y="2404493"/>
            <a:ext cx="8181975" cy="37677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416551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6840760" cy="548680"/>
          </a:xfrm>
        </p:spPr>
        <p:txBody>
          <a:bodyPr/>
          <a:lstStyle/>
          <a:p>
            <a:r>
              <a:rPr lang="en-US" altLang="ko-KR" dirty="0" smtClean="0"/>
              <a:t>01. </a:t>
            </a:r>
            <a:r>
              <a:rPr lang="ko-KR" altLang="en-US" dirty="0"/>
              <a:t>데이터베이스와 </a:t>
            </a:r>
            <a:r>
              <a:rPr lang="en-US" altLang="ko-KR" dirty="0"/>
              <a:t>MySQL</a:t>
            </a:r>
            <a:endParaRPr lang="ko-KR" altLang="en-US" dirty="0"/>
          </a:p>
        </p:txBody>
      </p:sp>
      <p:sp>
        <p:nvSpPr>
          <p:cNvPr id="6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04056"/>
          </a:xfrm>
        </p:spPr>
        <p:txBody>
          <a:bodyPr/>
          <a:lstStyle/>
          <a:p>
            <a:r>
              <a:rPr lang="ko-KR" altLang="en-US" dirty="0"/>
              <a:t>데이터베이스 테이블</a:t>
            </a:r>
            <a:endParaRPr lang="en-US" altLang="ko-KR" dirty="0" smtClean="0"/>
          </a:p>
        </p:txBody>
      </p:sp>
      <p:sp>
        <p:nvSpPr>
          <p:cNvPr id="7" name="내용 개체 틀 2"/>
          <p:cNvSpPr txBox="1">
            <a:spLocks/>
          </p:cNvSpPr>
          <p:nvPr/>
        </p:nvSpPr>
        <p:spPr bwMode="auto">
          <a:xfrm>
            <a:off x="539552" y="1700808"/>
            <a:ext cx="8208912" cy="1152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200" dirty="0" smtClean="0">
                <a:solidFill>
                  <a:srgbClr val="00B0F0"/>
                </a:solidFill>
              </a:rPr>
              <a:t>[</a:t>
            </a:r>
            <a:r>
              <a:rPr lang="ko-KR" altLang="en-US" sz="1200" dirty="0">
                <a:solidFill>
                  <a:srgbClr val="00B0F0"/>
                </a:solidFill>
              </a:rPr>
              <a:t>테이블 </a:t>
            </a:r>
            <a:r>
              <a:rPr lang="ko-KR" altLang="en-US" sz="1200" dirty="0" smtClean="0">
                <a:solidFill>
                  <a:srgbClr val="00B0F0"/>
                </a:solidFill>
              </a:rPr>
              <a:t>및 테이블을 </a:t>
            </a:r>
            <a:r>
              <a:rPr lang="ko-KR" altLang="en-US" sz="1200" dirty="0">
                <a:solidFill>
                  <a:srgbClr val="00B0F0"/>
                </a:solidFill>
              </a:rPr>
              <a:t>구성하는 </a:t>
            </a:r>
            <a:r>
              <a:rPr lang="ko-KR" altLang="en-US" sz="1200" dirty="0" smtClean="0">
                <a:solidFill>
                  <a:srgbClr val="00B0F0"/>
                </a:solidFill>
              </a:rPr>
              <a:t>요소</a:t>
            </a:r>
            <a:r>
              <a:rPr lang="en-US" altLang="ko-KR" sz="1200" dirty="0" smtClean="0">
                <a:solidFill>
                  <a:srgbClr val="00B0F0"/>
                </a:solidFill>
              </a:rPr>
              <a:t>]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200" dirty="0" smtClean="0"/>
              <a:t>테이블 </a:t>
            </a:r>
            <a:r>
              <a:rPr lang="en-US" altLang="ko-KR" sz="1200" dirty="0"/>
              <a:t>: </a:t>
            </a:r>
            <a:r>
              <a:rPr lang="ko-KR" altLang="en-US" sz="1200" b="0" dirty="0"/>
              <a:t>데이터를 공통 속성으로 묶고 분류하여 기록한 형태로</a:t>
            </a:r>
            <a:r>
              <a:rPr lang="en-US" altLang="ko-KR" sz="1200" b="0" dirty="0"/>
              <a:t>, </a:t>
            </a:r>
            <a:r>
              <a:rPr lang="ko-KR" altLang="en-US" sz="1200" b="0" dirty="0"/>
              <a:t>데이터베이스 관리의 기본이다</a:t>
            </a:r>
            <a:r>
              <a:rPr lang="en-US" altLang="ko-KR" sz="1200" b="0" dirty="0"/>
              <a:t>.</a:t>
            </a:r>
          </a:p>
          <a:p>
            <a:pPr marL="0" indent="0">
              <a:buNone/>
            </a:pPr>
            <a:r>
              <a:rPr lang="en-US" altLang="ko-KR" sz="1200" b="0" dirty="0" smtClean="0"/>
              <a:t>	</a:t>
            </a:r>
            <a:r>
              <a:rPr lang="ko-KR" altLang="en-US" sz="1200" b="0" dirty="0" smtClean="0"/>
              <a:t>예 </a:t>
            </a:r>
            <a:r>
              <a:rPr lang="en-US" altLang="ko-KR" sz="1200" b="0" dirty="0"/>
              <a:t>) </a:t>
            </a:r>
            <a:r>
              <a:rPr lang="ko-KR" altLang="en-US" sz="1200" b="0" dirty="0" smtClean="0"/>
              <a:t>학생 </a:t>
            </a:r>
            <a:r>
              <a:rPr lang="ko-KR" altLang="en-US" sz="1200" b="0" dirty="0"/>
              <a:t>정보 테이블</a:t>
            </a:r>
            <a:r>
              <a:rPr lang="en-US" altLang="ko-KR" sz="1200" b="0" dirty="0"/>
              <a:t>(member)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200" dirty="0" err="1" smtClean="0"/>
              <a:t>컬럼</a:t>
            </a:r>
            <a:r>
              <a:rPr lang="ko-KR" altLang="en-US" sz="1200" dirty="0" smtClean="0"/>
              <a:t> </a:t>
            </a:r>
            <a:r>
              <a:rPr lang="en-US" altLang="ko-KR" sz="1200" dirty="0"/>
              <a:t>: </a:t>
            </a:r>
            <a:r>
              <a:rPr lang="ko-KR" altLang="en-US" sz="1200" b="0" dirty="0"/>
              <a:t>테이블에서 이름</a:t>
            </a:r>
            <a:r>
              <a:rPr lang="en-US" altLang="ko-KR" sz="1200" b="0" dirty="0"/>
              <a:t>, </a:t>
            </a:r>
            <a:r>
              <a:rPr lang="ko-KR" altLang="en-US" sz="1200" b="0" dirty="0"/>
              <a:t>성별</a:t>
            </a:r>
            <a:r>
              <a:rPr lang="en-US" altLang="ko-KR" sz="1200" b="0" dirty="0"/>
              <a:t>, </a:t>
            </a:r>
            <a:r>
              <a:rPr lang="ko-KR" altLang="en-US" sz="1200" b="0" dirty="0"/>
              <a:t>거주지</a:t>
            </a:r>
            <a:r>
              <a:rPr lang="en-US" altLang="ko-KR" sz="1200" b="0" dirty="0"/>
              <a:t>, </a:t>
            </a:r>
            <a:r>
              <a:rPr lang="ko-KR" altLang="en-US" sz="1200" b="0" dirty="0" err="1"/>
              <a:t>출생년도</a:t>
            </a:r>
            <a:r>
              <a:rPr lang="en-US" altLang="ko-KR" sz="1200" b="0" dirty="0"/>
              <a:t>, </a:t>
            </a:r>
            <a:r>
              <a:rPr lang="ko-KR" altLang="en-US" sz="1200" b="0" dirty="0"/>
              <a:t>전화번호 등 데이터를 구별하는 속성을 말한다</a:t>
            </a:r>
            <a:r>
              <a:rPr lang="en-US" altLang="ko-KR" sz="1200" b="0" dirty="0"/>
              <a:t>. </a:t>
            </a:r>
            <a:r>
              <a:rPr lang="ko-KR" altLang="en-US" sz="1200" b="0" dirty="0" err="1"/>
              <a:t>컬럼</a:t>
            </a:r>
            <a:r>
              <a:rPr lang="en-US" altLang="ko-KR" sz="1200" b="0" dirty="0"/>
              <a:t>Column </a:t>
            </a:r>
            <a:r>
              <a:rPr lang="ko-KR" altLang="en-US" sz="1200" b="0" dirty="0" smtClean="0"/>
              <a:t>또는 필드</a:t>
            </a:r>
            <a:r>
              <a:rPr lang="en-US" altLang="ko-KR" sz="1200" b="0" dirty="0"/>
              <a:t>Field</a:t>
            </a:r>
            <a:r>
              <a:rPr lang="ko-KR" altLang="en-US" sz="1200" b="0" dirty="0"/>
              <a:t>라고 한다</a:t>
            </a:r>
            <a:r>
              <a:rPr lang="en-US" altLang="ko-KR" sz="1200" b="0" dirty="0"/>
              <a:t>.</a:t>
            </a:r>
          </a:p>
          <a:p>
            <a:pPr marL="0" indent="0">
              <a:buNone/>
            </a:pPr>
            <a:r>
              <a:rPr lang="en-US" altLang="ko-KR" sz="1200" b="0" dirty="0" smtClean="0"/>
              <a:t>	</a:t>
            </a:r>
            <a:r>
              <a:rPr lang="ko-KR" altLang="en-US" sz="1200" b="0" dirty="0" smtClean="0"/>
              <a:t>예 </a:t>
            </a:r>
            <a:r>
              <a:rPr lang="en-US" altLang="ko-KR" sz="1200" b="0" dirty="0" smtClean="0"/>
              <a:t>) </a:t>
            </a:r>
            <a:r>
              <a:rPr lang="ko-KR" altLang="en-US" sz="1200" b="0" dirty="0" smtClean="0"/>
              <a:t>이름</a:t>
            </a:r>
            <a:r>
              <a:rPr lang="en-US" altLang="ko-KR" sz="1200" b="0" dirty="0"/>
              <a:t>(name), </a:t>
            </a:r>
            <a:r>
              <a:rPr lang="ko-KR" altLang="en-US" sz="1200" b="0" dirty="0"/>
              <a:t>성별</a:t>
            </a:r>
            <a:r>
              <a:rPr lang="en-US" altLang="ko-KR" sz="1200" b="0" dirty="0"/>
              <a:t>(sex), </a:t>
            </a:r>
            <a:r>
              <a:rPr lang="ko-KR" altLang="en-US" sz="1200" b="0" dirty="0"/>
              <a:t>거주지</a:t>
            </a:r>
            <a:r>
              <a:rPr lang="en-US" altLang="ko-KR" sz="1200" b="0" dirty="0"/>
              <a:t>(city), </a:t>
            </a:r>
            <a:r>
              <a:rPr lang="ko-KR" altLang="en-US" sz="1200" b="0" dirty="0" err="1"/>
              <a:t>출생년도</a:t>
            </a:r>
            <a:r>
              <a:rPr lang="en-US" altLang="ko-KR" sz="1200" b="0" dirty="0"/>
              <a:t>(birth), </a:t>
            </a:r>
            <a:r>
              <a:rPr lang="ko-KR" altLang="en-US" sz="1200" b="0" dirty="0"/>
              <a:t>전화번호</a:t>
            </a:r>
            <a:r>
              <a:rPr lang="en-US" altLang="ko-KR" sz="1200" b="0" dirty="0"/>
              <a:t>(</a:t>
            </a:r>
            <a:r>
              <a:rPr lang="en-US" altLang="ko-KR" sz="1200" b="0" dirty="0" err="1"/>
              <a:t>tel</a:t>
            </a:r>
            <a:r>
              <a:rPr lang="en-US" altLang="ko-KR" sz="1200" b="0" dirty="0"/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200" dirty="0" err="1" smtClean="0"/>
              <a:t>로우</a:t>
            </a:r>
            <a:r>
              <a:rPr lang="ko-KR" altLang="en-US" sz="1200" dirty="0" smtClean="0"/>
              <a:t> </a:t>
            </a:r>
            <a:r>
              <a:rPr lang="en-US" altLang="ko-KR" sz="1200" dirty="0"/>
              <a:t>: </a:t>
            </a:r>
            <a:r>
              <a:rPr lang="ko-KR" altLang="en-US" sz="1200" b="0" dirty="0"/>
              <a:t>한 줄 단위의 데이터 집합을 말한다</a:t>
            </a:r>
            <a:r>
              <a:rPr lang="en-US" altLang="ko-KR" sz="1200" b="0" dirty="0"/>
              <a:t>. </a:t>
            </a:r>
            <a:r>
              <a:rPr lang="ko-KR" altLang="en-US" sz="1200" b="0" dirty="0" err="1"/>
              <a:t>로우</a:t>
            </a:r>
            <a:r>
              <a:rPr lang="en-US" altLang="ko-KR" sz="1200" b="0" dirty="0"/>
              <a:t>Row </a:t>
            </a:r>
            <a:r>
              <a:rPr lang="ko-KR" altLang="en-US" sz="1200" b="0" dirty="0"/>
              <a:t>또는 레코드</a:t>
            </a:r>
            <a:r>
              <a:rPr lang="en-US" altLang="ko-KR" sz="1200" b="0" dirty="0"/>
              <a:t>Record</a:t>
            </a:r>
            <a:r>
              <a:rPr lang="ko-KR" altLang="en-US" sz="1200" b="0" dirty="0"/>
              <a:t>라고 한다</a:t>
            </a:r>
            <a:r>
              <a:rPr lang="en-US" altLang="ko-KR" sz="1200" b="0" dirty="0"/>
              <a:t>.</a:t>
            </a:r>
          </a:p>
          <a:p>
            <a:pPr marL="0" indent="0">
              <a:buNone/>
            </a:pPr>
            <a:r>
              <a:rPr lang="en-US" altLang="ko-KR" sz="1200" b="0" dirty="0" smtClean="0"/>
              <a:t>	</a:t>
            </a:r>
            <a:r>
              <a:rPr lang="ko-KR" altLang="en-US" sz="1200" b="0" dirty="0" smtClean="0"/>
              <a:t>예 </a:t>
            </a:r>
            <a:r>
              <a:rPr lang="en-US" altLang="ko-KR" sz="1200" b="0" dirty="0" smtClean="0"/>
              <a:t>) [</a:t>
            </a:r>
            <a:r>
              <a:rPr lang="ko-KR" altLang="en-US" sz="1200" b="0" dirty="0"/>
              <a:t>그림 </a:t>
            </a:r>
            <a:r>
              <a:rPr lang="en-US" altLang="ko-KR" sz="1200" b="0" dirty="0"/>
              <a:t>10-1] (b)</a:t>
            </a:r>
            <a:r>
              <a:rPr lang="ko-KR" altLang="en-US" sz="1200" b="0" dirty="0"/>
              <a:t>의 첫 번째 </a:t>
            </a:r>
            <a:r>
              <a:rPr lang="ko-KR" altLang="en-US" sz="1200" b="0" dirty="0" err="1"/>
              <a:t>로우</a:t>
            </a:r>
            <a:r>
              <a:rPr lang="ko-KR" altLang="en-US" sz="1200" b="0" dirty="0"/>
              <a:t> </a:t>
            </a:r>
            <a:r>
              <a:rPr lang="en-US" altLang="ko-KR" sz="1200" b="0" dirty="0"/>
              <a:t>: </a:t>
            </a:r>
            <a:r>
              <a:rPr lang="ko-KR" altLang="en-US" sz="1200" b="0" dirty="0"/>
              <a:t>홍길동</a:t>
            </a:r>
            <a:r>
              <a:rPr lang="en-US" altLang="ko-KR" sz="1200" b="0" dirty="0"/>
              <a:t>, </a:t>
            </a:r>
            <a:r>
              <a:rPr lang="ko-KR" altLang="en-US" sz="1200" b="0" dirty="0"/>
              <a:t>남</a:t>
            </a:r>
            <a:r>
              <a:rPr lang="en-US" altLang="ko-KR" sz="1200" b="0" dirty="0"/>
              <a:t>, </a:t>
            </a:r>
            <a:r>
              <a:rPr lang="ko-KR" altLang="en-US" sz="1200" b="0" dirty="0"/>
              <a:t>서울</a:t>
            </a:r>
            <a:r>
              <a:rPr lang="en-US" altLang="ko-KR" sz="1200" b="0" dirty="0"/>
              <a:t>, 1992, </a:t>
            </a:r>
            <a:r>
              <a:rPr lang="en-US" altLang="ko-KR" sz="1200" b="0" dirty="0" smtClean="0"/>
              <a:t>02-123-1234</a:t>
            </a:r>
          </a:p>
          <a:p>
            <a:pPr marL="0" indent="0">
              <a:buNone/>
            </a:pPr>
            <a:endParaRPr lang="en-US" altLang="ko-KR" sz="1200" b="0" dirty="0">
              <a:solidFill>
                <a:srgbClr val="00B0F0"/>
              </a:solidFill>
            </a:endParaRPr>
          </a:p>
          <a:p>
            <a:pPr marL="0" indent="0">
              <a:buNone/>
            </a:pPr>
            <a:r>
              <a:rPr lang="en-US" altLang="ko-KR" sz="1200" dirty="0" smtClean="0">
                <a:solidFill>
                  <a:srgbClr val="00B0F0"/>
                </a:solidFill>
              </a:rPr>
              <a:t>[</a:t>
            </a:r>
            <a:r>
              <a:rPr lang="ko-KR" altLang="en-US" sz="1200" dirty="0">
                <a:solidFill>
                  <a:srgbClr val="00B0F0"/>
                </a:solidFill>
              </a:rPr>
              <a:t>테이블 구성 요소의 특징</a:t>
            </a:r>
            <a:r>
              <a:rPr lang="en-US" altLang="ko-KR" sz="1200" dirty="0" smtClean="0">
                <a:solidFill>
                  <a:srgbClr val="00B0F0"/>
                </a:solidFill>
              </a:rPr>
              <a:t>]</a:t>
            </a:r>
            <a:endParaRPr lang="en-US" altLang="ko-KR" sz="1200" dirty="0">
              <a:solidFill>
                <a:srgbClr val="00B0F0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200" b="0" dirty="0" err="1" smtClean="0"/>
              <a:t>컬럼이나</a:t>
            </a:r>
            <a:r>
              <a:rPr lang="ko-KR" altLang="en-US" sz="1200" b="0" dirty="0" smtClean="0"/>
              <a:t> </a:t>
            </a:r>
            <a:r>
              <a:rPr lang="ko-KR" altLang="en-US" sz="1200" b="0" dirty="0" err="1"/>
              <a:t>로우의</a:t>
            </a:r>
            <a:r>
              <a:rPr lang="ko-KR" altLang="en-US" sz="1200" b="0" dirty="0"/>
              <a:t> 위치와 순서는 아무런 의미가 없다</a:t>
            </a:r>
            <a:r>
              <a:rPr lang="en-US" altLang="ko-KR" sz="1200" b="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200" b="0" dirty="0" err="1" smtClean="0"/>
              <a:t>로우는</a:t>
            </a:r>
            <a:r>
              <a:rPr lang="ko-KR" altLang="en-US" sz="1200" b="0" dirty="0" smtClean="0"/>
              <a:t> </a:t>
            </a:r>
            <a:r>
              <a:rPr lang="ko-KR" altLang="en-US" sz="1200" b="0" dirty="0"/>
              <a:t>데이터 하나만 표시할 수 있고</a:t>
            </a:r>
            <a:r>
              <a:rPr lang="en-US" altLang="ko-KR" sz="1200" b="0" dirty="0"/>
              <a:t>, </a:t>
            </a:r>
            <a:r>
              <a:rPr lang="ko-KR" altLang="en-US" sz="1200" b="0" dirty="0"/>
              <a:t>그룹이나 배열은 허용하지 않는다</a:t>
            </a:r>
            <a:r>
              <a:rPr lang="en-US" altLang="ko-KR" sz="1200" b="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200" b="0" dirty="0" smtClean="0"/>
              <a:t>각 </a:t>
            </a:r>
            <a:r>
              <a:rPr lang="ko-KR" altLang="en-US" sz="1200" b="0" dirty="0" err="1"/>
              <a:t>컬럼은</a:t>
            </a:r>
            <a:r>
              <a:rPr lang="ko-KR" altLang="en-US" sz="1200" b="0" dirty="0"/>
              <a:t> 특정한 형태의 값</a:t>
            </a:r>
            <a:r>
              <a:rPr lang="en-US" altLang="ko-KR" sz="1200" b="0" dirty="0"/>
              <a:t>, </a:t>
            </a:r>
            <a:r>
              <a:rPr lang="ko-KR" altLang="en-US" sz="1200" b="0" dirty="0"/>
              <a:t>각 </a:t>
            </a:r>
            <a:r>
              <a:rPr lang="ko-KR" altLang="en-US" sz="1200" b="0" dirty="0" err="1"/>
              <a:t>로우</a:t>
            </a:r>
            <a:r>
              <a:rPr lang="ko-KR" altLang="en-US" sz="1200" b="0" dirty="0"/>
              <a:t> 데이터는 해당 </a:t>
            </a:r>
            <a:r>
              <a:rPr lang="ko-KR" altLang="en-US" sz="1200" b="0" dirty="0" err="1"/>
              <a:t>컬럼에서</a:t>
            </a:r>
            <a:r>
              <a:rPr lang="ko-KR" altLang="en-US" sz="1200" b="0" dirty="0"/>
              <a:t> 요구하는 형태의 값만 포함할 수 있다</a:t>
            </a:r>
            <a:r>
              <a:rPr lang="en-US" altLang="ko-KR" sz="1200" b="0" dirty="0"/>
              <a:t>.</a:t>
            </a:r>
            <a:endParaRPr lang="en-US" altLang="ko-KR" sz="1200" b="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098153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30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643"/>
          <a:stretch/>
        </p:blipFill>
        <p:spPr bwMode="auto">
          <a:xfrm>
            <a:off x="481013" y="1340768"/>
            <a:ext cx="8181975" cy="431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6840760" cy="548680"/>
          </a:xfrm>
        </p:spPr>
        <p:txBody>
          <a:bodyPr/>
          <a:lstStyle/>
          <a:p>
            <a:r>
              <a:rPr lang="en-US" altLang="ko-KR" dirty="0" smtClean="0"/>
              <a:t>03. </a:t>
            </a:r>
            <a:r>
              <a:rPr lang="en-US" altLang="ko-KR" dirty="0"/>
              <a:t>JDBC</a:t>
            </a:r>
            <a:r>
              <a:rPr lang="ko-KR" altLang="en-US" dirty="0"/>
              <a:t>를 이용한 상품 관리 프로그램 작성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9042414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6840760" cy="548680"/>
          </a:xfrm>
        </p:spPr>
        <p:txBody>
          <a:bodyPr/>
          <a:lstStyle/>
          <a:p>
            <a:r>
              <a:rPr lang="en-US" altLang="ko-KR" dirty="0" smtClean="0"/>
              <a:t>03. </a:t>
            </a:r>
            <a:r>
              <a:rPr lang="en-US" altLang="ko-KR" dirty="0"/>
              <a:t>JDBC</a:t>
            </a:r>
            <a:r>
              <a:rPr lang="ko-KR" altLang="en-US" dirty="0"/>
              <a:t>를 이용한 상품 관리 프로그램 작성</a:t>
            </a:r>
            <a:endParaRPr lang="ko-KR" altLang="en-US" dirty="0"/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12044"/>
            <a:ext cx="8208912" cy="504056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ko-KR" altLang="en-US" dirty="0"/>
              <a:t>이벤트 처리</a:t>
            </a:r>
            <a:endParaRPr lang="en-US" altLang="ko-KR" sz="1200" dirty="0"/>
          </a:p>
        </p:txBody>
      </p:sp>
      <p:sp>
        <p:nvSpPr>
          <p:cNvPr id="5" name="내용 개체 틀 2"/>
          <p:cNvSpPr txBox="1">
            <a:spLocks/>
          </p:cNvSpPr>
          <p:nvPr/>
        </p:nvSpPr>
        <p:spPr bwMode="auto">
          <a:xfrm>
            <a:off x="539552" y="1772816"/>
            <a:ext cx="8208912" cy="504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ko-KR" altLang="en-US" sz="1200" b="0" dirty="0" smtClean="0"/>
              <a:t>프로그램 </a:t>
            </a:r>
            <a:r>
              <a:rPr lang="ko-KR" altLang="en-US" sz="1200" b="0" dirty="0"/>
              <a:t>시작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200" b="0" dirty="0" smtClean="0"/>
              <a:t>[</a:t>
            </a:r>
            <a:r>
              <a:rPr lang="ko-KR" altLang="en-US" sz="1200" b="0" dirty="0"/>
              <a:t>등록</a:t>
            </a:r>
            <a:r>
              <a:rPr lang="en-US" altLang="ko-KR" sz="1200" b="0" dirty="0"/>
              <a:t>] </a:t>
            </a:r>
            <a:r>
              <a:rPr lang="ko-KR" altLang="en-US" sz="1200" b="0" dirty="0"/>
              <a:t>버튼 클릭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200" b="0" dirty="0" smtClean="0"/>
              <a:t>[</a:t>
            </a:r>
            <a:r>
              <a:rPr lang="ko-KR" altLang="en-US" sz="1200" b="0" dirty="0"/>
              <a:t>조회</a:t>
            </a:r>
            <a:r>
              <a:rPr lang="en-US" altLang="ko-KR" sz="1200" b="0" dirty="0"/>
              <a:t>] </a:t>
            </a:r>
            <a:r>
              <a:rPr lang="ko-KR" altLang="en-US" sz="1200" b="0" dirty="0"/>
              <a:t>버튼 클릭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200" b="0" dirty="0" smtClean="0"/>
              <a:t>[</a:t>
            </a:r>
            <a:r>
              <a:rPr lang="ko-KR" altLang="en-US" sz="1200" b="0" dirty="0"/>
              <a:t>삭제</a:t>
            </a:r>
            <a:r>
              <a:rPr lang="en-US" altLang="ko-KR" sz="1200" b="0" dirty="0"/>
              <a:t>] </a:t>
            </a:r>
            <a:r>
              <a:rPr lang="ko-KR" altLang="en-US" sz="1200" b="0" dirty="0"/>
              <a:t>버튼 클릭</a:t>
            </a:r>
            <a:endParaRPr kumimoji="0" lang="en-US" altLang="ko-KR" sz="1050" dirty="0">
              <a:solidFill>
                <a:srgbClr val="00A4E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877643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33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67348"/>
          <a:stretch/>
        </p:blipFill>
        <p:spPr bwMode="auto">
          <a:xfrm>
            <a:off x="539552" y="3900636"/>
            <a:ext cx="8162925" cy="26779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6840760" cy="548680"/>
          </a:xfrm>
        </p:spPr>
        <p:txBody>
          <a:bodyPr/>
          <a:lstStyle/>
          <a:p>
            <a:r>
              <a:rPr lang="en-US" altLang="ko-KR" dirty="0" smtClean="0"/>
              <a:t>03. </a:t>
            </a:r>
            <a:r>
              <a:rPr lang="en-US" altLang="ko-KR" dirty="0"/>
              <a:t>JDBC</a:t>
            </a:r>
            <a:r>
              <a:rPr lang="ko-KR" altLang="en-US" dirty="0"/>
              <a:t>를 이용한 상품 관리 프로그램 작성</a:t>
            </a:r>
            <a:endParaRPr lang="ko-KR" altLang="en-US" dirty="0"/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12044"/>
            <a:ext cx="8208912" cy="504056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ko-KR" altLang="en-US" dirty="0"/>
              <a:t>프로그램 시작</a:t>
            </a:r>
            <a:endParaRPr lang="en-US" altLang="ko-KR" sz="1200" dirty="0"/>
          </a:p>
        </p:txBody>
      </p:sp>
      <p:sp>
        <p:nvSpPr>
          <p:cNvPr id="5" name="내용 개체 틀 2"/>
          <p:cNvSpPr txBox="1">
            <a:spLocks/>
          </p:cNvSpPr>
          <p:nvPr/>
        </p:nvSpPr>
        <p:spPr bwMode="auto">
          <a:xfrm>
            <a:off x="539552" y="1772816"/>
            <a:ext cx="8208912" cy="504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ko-KR" altLang="en-US" sz="1200" b="0" dirty="0"/>
              <a:t>다른 모든 프로그램과 마찬가지로 시작은 </a:t>
            </a:r>
            <a:r>
              <a:rPr lang="en-US" altLang="ko-KR" sz="1200" b="0" dirty="0"/>
              <a:t>main( )</a:t>
            </a:r>
            <a:r>
              <a:rPr lang="ko-KR" altLang="en-US" sz="1200" b="0" dirty="0"/>
              <a:t>에서 처리한다</a:t>
            </a:r>
            <a:r>
              <a:rPr lang="en-US" altLang="ko-KR" sz="1200" b="0" dirty="0"/>
              <a:t>. </a:t>
            </a:r>
            <a:r>
              <a:rPr lang="ko-KR" altLang="en-US" sz="1200" b="0" dirty="0"/>
              <a:t>먼저 </a:t>
            </a:r>
            <a:r>
              <a:rPr lang="en-US" altLang="ko-KR" sz="1200" b="0" dirty="0" err="1"/>
              <a:t>AppMain</a:t>
            </a:r>
            <a:r>
              <a:rPr lang="en-US" altLang="ko-KR" sz="1200" b="0" dirty="0"/>
              <a:t> </a:t>
            </a:r>
            <a:r>
              <a:rPr lang="ko-KR" altLang="en-US" sz="1200" b="0" dirty="0"/>
              <a:t>객체를 </a:t>
            </a:r>
            <a:r>
              <a:rPr lang="ko-KR" altLang="en-US" sz="1200" b="0" dirty="0" smtClean="0"/>
              <a:t>생성하고 </a:t>
            </a:r>
            <a:r>
              <a:rPr lang="en-US" altLang="ko-KR" sz="1200" b="0" dirty="0" err="1"/>
              <a:t>startUI</a:t>
            </a:r>
            <a:r>
              <a:rPr lang="en-US" altLang="ko-KR" sz="1200" b="0" dirty="0"/>
              <a:t>( ) </a:t>
            </a:r>
            <a:r>
              <a:rPr lang="ko-KR" altLang="en-US" sz="1200" b="0" dirty="0" err="1"/>
              <a:t>메서드를</a:t>
            </a:r>
            <a:r>
              <a:rPr lang="ko-KR" altLang="en-US" sz="1200" b="0" dirty="0"/>
              <a:t> 호출하는 것으로 시작 이벤트의 동작이 마무리된다</a:t>
            </a:r>
            <a:r>
              <a:rPr lang="en-US" altLang="ko-KR" sz="1200" b="0" dirty="0"/>
              <a:t>.</a:t>
            </a:r>
            <a:endParaRPr kumimoji="0" lang="en-US" altLang="ko-KR" sz="1050" dirty="0">
              <a:solidFill>
                <a:srgbClr val="00A4E6"/>
              </a:solidFill>
            </a:endParaRPr>
          </a:p>
        </p:txBody>
      </p:sp>
      <p:sp>
        <p:nvSpPr>
          <p:cNvPr id="6" name="내용 개체 틀 2"/>
          <p:cNvSpPr txBox="1">
            <a:spLocks/>
          </p:cNvSpPr>
          <p:nvPr/>
        </p:nvSpPr>
        <p:spPr bwMode="auto">
          <a:xfrm>
            <a:off x="539552" y="2464036"/>
            <a:ext cx="8208912" cy="504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kumimoji="0" lang="en-US" altLang="ko-KR" dirty="0"/>
              <a:t>[</a:t>
            </a:r>
            <a:r>
              <a:rPr kumimoji="0" lang="ko-KR" altLang="en-US" dirty="0"/>
              <a:t>등록</a:t>
            </a:r>
            <a:r>
              <a:rPr kumimoji="0" lang="en-US" altLang="ko-KR" dirty="0"/>
              <a:t>] </a:t>
            </a:r>
            <a:r>
              <a:rPr kumimoji="0" lang="ko-KR" altLang="en-US" dirty="0"/>
              <a:t>버튼 클릭</a:t>
            </a:r>
            <a:endParaRPr kumimoji="0" lang="en-US" altLang="ko-KR" sz="1200" dirty="0"/>
          </a:p>
        </p:txBody>
      </p:sp>
      <p:sp>
        <p:nvSpPr>
          <p:cNvPr id="7" name="내용 개체 틀 2"/>
          <p:cNvSpPr txBox="1">
            <a:spLocks/>
          </p:cNvSpPr>
          <p:nvPr/>
        </p:nvSpPr>
        <p:spPr bwMode="auto">
          <a:xfrm>
            <a:off x="539552" y="3124808"/>
            <a:ext cx="8208912" cy="504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ko-KR" altLang="en-US" sz="1200" b="0" dirty="0"/>
              <a:t>화면에 데이터를 입력하고 </a:t>
            </a:r>
            <a:r>
              <a:rPr lang="en-US" altLang="ko-KR" sz="1200" b="0" dirty="0"/>
              <a:t>[</a:t>
            </a:r>
            <a:r>
              <a:rPr lang="ko-KR" altLang="en-US" sz="1200" b="0" dirty="0"/>
              <a:t>등록</a:t>
            </a:r>
            <a:r>
              <a:rPr lang="en-US" altLang="ko-KR" sz="1200" b="0" dirty="0"/>
              <a:t>] </a:t>
            </a:r>
            <a:r>
              <a:rPr lang="ko-KR" altLang="en-US" sz="1200" b="0" dirty="0"/>
              <a:t>버튼을 누르면 발생하는 이벤트로</a:t>
            </a:r>
            <a:r>
              <a:rPr lang="en-US" altLang="ko-KR" sz="1200" b="0" dirty="0"/>
              <a:t>, </a:t>
            </a:r>
            <a:r>
              <a:rPr lang="en-US" altLang="ko-KR" sz="1200" b="0" dirty="0" err="1"/>
              <a:t>actionPerformed</a:t>
            </a:r>
            <a:r>
              <a:rPr lang="en-US" altLang="ko-KR" sz="1200" b="0" dirty="0"/>
              <a:t>( ) </a:t>
            </a:r>
            <a:r>
              <a:rPr lang="ko-KR" altLang="en-US" sz="1200" b="0" dirty="0" err="1" smtClean="0"/>
              <a:t>메서드에서는</a:t>
            </a:r>
            <a:r>
              <a:rPr lang="ko-KR" altLang="en-US" sz="1200" b="0" dirty="0" smtClean="0"/>
              <a:t> </a:t>
            </a:r>
            <a:r>
              <a:rPr lang="en-US" altLang="ko-KR" sz="1200" b="0" dirty="0" err="1"/>
              <a:t>getSource</a:t>
            </a:r>
            <a:r>
              <a:rPr lang="en-US" altLang="ko-KR" sz="1200" b="0" dirty="0"/>
              <a:t>( )</a:t>
            </a:r>
            <a:r>
              <a:rPr lang="ko-KR" altLang="en-US" sz="1200" b="0" dirty="0"/>
              <a:t>가 </a:t>
            </a:r>
            <a:r>
              <a:rPr lang="en-US" altLang="ko-KR" sz="1200" b="0" dirty="0"/>
              <a:t>[</a:t>
            </a:r>
            <a:r>
              <a:rPr lang="ko-KR" altLang="en-US" sz="1200" b="0" dirty="0"/>
              <a:t>등록</a:t>
            </a:r>
            <a:r>
              <a:rPr lang="en-US" altLang="ko-KR" sz="1200" b="0" dirty="0"/>
              <a:t>] </a:t>
            </a:r>
            <a:r>
              <a:rPr lang="ko-KR" altLang="en-US" sz="1200" b="0" dirty="0"/>
              <a:t>버튼인 </a:t>
            </a:r>
            <a:r>
              <a:rPr lang="en-US" altLang="ko-KR" sz="1200" b="0" dirty="0"/>
              <a:t>b1</a:t>
            </a:r>
            <a:r>
              <a:rPr lang="ko-KR" altLang="en-US" sz="1200" b="0" dirty="0"/>
              <a:t>의 경우에 해당한다</a:t>
            </a:r>
            <a:r>
              <a:rPr lang="en-US" altLang="ko-KR" sz="1200" b="0" dirty="0"/>
              <a:t>. </a:t>
            </a:r>
            <a:endParaRPr kumimoji="0" lang="en-US" altLang="ko-KR" sz="1050" dirty="0">
              <a:solidFill>
                <a:srgbClr val="00A4E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130351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33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643" b="-93"/>
          <a:stretch/>
        </p:blipFill>
        <p:spPr bwMode="auto">
          <a:xfrm>
            <a:off x="539552" y="1196752"/>
            <a:ext cx="8162925" cy="55317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6840760" cy="548680"/>
          </a:xfrm>
        </p:spPr>
        <p:txBody>
          <a:bodyPr/>
          <a:lstStyle/>
          <a:p>
            <a:r>
              <a:rPr lang="en-US" altLang="ko-KR" dirty="0" smtClean="0"/>
              <a:t>03. </a:t>
            </a:r>
            <a:r>
              <a:rPr lang="en-US" altLang="ko-KR" dirty="0"/>
              <a:t>JDBC</a:t>
            </a:r>
            <a:r>
              <a:rPr lang="ko-KR" altLang="en-US" dirty="0"/>
              <a:t>를 이용한 상품 관리 프로그램 작성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0506002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6840760" cy="548680"/>
          </a:xfrm>
        </p:spPr>
        <p:txBody>
          <a:bodyPr/>
          <a:lstStyle/>
          <a:p>
            <a:r>
              <a:rPr lang="en-US" altLang="ko-KR" dirty="0" smtClean="0"/>
              <a:t>03. </a:t>
            </a:r>
            <a:r>
              <a:rPr lang="en-US" altLang="ko-KR" dirty="0"/>
              <a:t>JDBC</a:t>
            </a:r>
            <a:r>
              <a:rPr lang="ko-KR" altLang="en-US" dirty="0"/>
              <a:t>를 이용한 상품 관리 프로그램 작성</a:t>
            </a:r>
            <a:endParaRPr lang="ko-KR" altLang="en-US" dirty="0"/>
          </a:p>
        </p:txBody>
      </p:sp>
      <p:sp>
        <p:nvSpPr>
          <p:cNvPr id="5" name="내용 개체 틀 2"/>
          <p:cNvSpPr>
            <a:spLocks noGrp="1"/>
          </p:cNvSpPr>
          <p:nvPr>
            <p:ph idx="10"/>
          </p:nvPr>
        </p:nvSpPr>
        <p:spPr>
          <a:xfrm>
            <a:off x="539552" y="1112044"/>
            <a:ext cx="8208912" cy="504056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US" altLang="ko-KR" dirty="0"/>
              <a:t>[</a:t>
            </a:r>
            <a:r>
              <a:rPr lang="ko-KR" altLang="en-US" dirty="0"/>
              <a:t>등록</a:t>
            </a:r>
            <a:r>
              <a:rPr lang="en-US" altLang="ko-KR" dirty="0"/>
              <a:t>] </a:t>
            </a:r>
            <a:r>
              <a:rPr lang="ko-KR" altLang="en-US" dirty="0"/>
              <a:t>버튼 클릭</a:t>
            </a:r>
            <a:endParaRPr lang="en-US" altLang="ko-KR" sz="1100" dirty="0"/>
          </a:p>
        </p:txBody>
      </p:sp>
      <p:sp>
        <p:nvSpPr>
          <p:cNvPr id="6" name="내용 개체 틀 2"/>
          <p:cNvSpPr txBox="1">
            <a:spLocks/>
          </p:cNvSpPr>
          <p:nvPr/>
        </p:nvSpPr>
        <p:spPr bwMode="auto">
          <a:xfrm>
            <a:off x="539552" y="1772816"/>
            <a:ext cx="8208912" cy="504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ko-KR" altLang="en-US" sz="1200" b="0" dirty="0"/>
              <a:t>등록</a:t>
            </a:r>
            <a:r>
              <a:rPr lang="en-US" altLang="ko-KR" sz="1200" b="0" dirty="0"/>
              <a:t>·</a:t>
            </a:r>
            <a:r>
              <a:rPr lang="ko-KR" altLang="en-US" sz="1200" b="0" dirty="0"/>
              <a:t>수정 모두 입력 양식에 있는 데이터가 필요하기 때문에 </a:t>
            </a:r>
            <a:r>
              <a:rPr lang="en-US" altLang="ko-KR" sz="1200" b="0" dirty="0"/>
              <a:t>Product </a:t>
            </a:r>
            <a:r>
              <a:rPr lang="ko-KR" altLang="en-US" sz="1200" b="0" dirty="0"/>
              <a:t>객체를 생성하고 각 </a:t>
            </a:r>
            <a:r>
              <a:rPr lang="ko-KR" altLang="en-US" sz="1200" b="0" dirty="0" smtClean="0"/>
              <a:t>필드에 </a:t>
            </a:r>
            <a:r>
              <a:rPr lang="ko-KR" altLang="en-US" sz="1200" b="0" dirty="0"/>
              <a:t>데이터를 입력한다</a:t>
            </a:r>
            <a:r>
              <a:rPr lang="en-US" altLang="ko-KR" sz="1200" b="0" dirty="0"/>
              <a:t>.</a:t>
            </a:r>
            <a:endParaRPr kumimoji="0" lang="en-US" altLang="ko-KR" sz="1050" dirty="0">
              <a:solidFill>
                <a:srgbClr val="00A4E6"/>
              </a:solidFill>
            </a:endParaRPr>
          </a:p>
        </p:txBody>
      </p:sp>
      <p:pic>
        <p:nvPicPr>
          <p:cNvPr id="1003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538" y="2564904"/>
            <a:ext cx="8162925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0370242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355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094"/>
          <a:stretch/>
        </p:blipFill>
        <p:spPr bwMode="auto">
          <a:xfrm>
            <a:off x="490538" y="2564905"/>
            <a:ext cx="8162925" cy="3492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6840760" cy="548680"/>
          </a:xfrm>
        </p:spPr>
        <p:txBody>
          <a:bodyPr/>
          <a:lstStyle/>
          <a:p>
            <a:r>
              <a:rPr lang="en-US" altLang="ko-KR" dirty="0" smtClean="0"/>
              <a:t>03. </a:t>
            </a:r>
            <a:r>
              <a:rPr lang="en-US" altLang="ko-KR" dirty="0"/>
              <a:t>JDBC</a:t>
            </a:r>
            <a:r>
              <a:rPr lang="ko-KR" altLang="en-US" dirty="0"/>
              <a:t>를 이용한 상품 관리 프로그램 작성</a:t>
            </a:r>
            <a:endParaRPr lang="ko-KR" altLang="en-US" dirty="0"/>
          </a:p>
        </p:txBody>
      </p:sp>
      <p:sp>
        <p:nvSpPr>
          <p:cNvPr id="5" name="내용 개체 틀 2"/>
          <p:cNvSpPr>
            <a:spLocks noGrp="1"/>
          </p:cNvSpPr>
          <p:nvPr>
            <p:ph idx="10"/>
          </p:nvPr>
        </p:nvSpPr>
        <p:spPr>
          <a:xfrm>
            <a:off x="539552" y="1112044"/>
            <a:ext cx="8208912" cy="504056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US" altLang="ko-KR" dirty="0"/>
              <a:t>[</a:t>
            </a:r>
            <a:r>
              <a:rPr lang="ko-KR" altLang="en-US" dirty="0"/>
              <a:t>조회</a:t>
            </a:r>
            <a:r>
              <a:rPr lang="en-US" altLang="ko-KR" dirty="0"/>
              <a:t>] </a:t>
            </a:r>
            <a:r>
              <a:rPr lang="ko-KR" altLang="en-US" dirty="0"/>
              <a:t>버튼 클릭</a:t>
            </a:r>
            <a:endParaRPr lang="en-US" altLang="ko-KR" sz="1100" dirty="0"/>
          </a:p>
        </p:txBody>
      </p:sp>
      <p:sp>
        <p:nvSpPr>
          <p:cNvPr id="6" name="내용 개체 틀 2"/>
          <p:cNvSpPr txBox="1">
            <a:spLocks/>
          </p:cNvSpPr>
          <p:nvPr/>
        </p:nvSpPr>
        <p:spPr bwMode="auto">
          <a:xfrm>
            <a:off x="539552" y="1772816"/>
            <a:ext cx="8208912" cy="504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altLang="ko-KR" sz="1200" b="0" dirty="0"/>
              <a:t>[</a:t>
            </a:r>
            <a:r>
              <a:rPr lang="ko-KR" altLang="en-US" sz="1200" b="0" dirty="0"/>
              <a:t>조회</a:t>
            </a:r>
            <a:r>
              <a:rPr lang="en-US" altLang="ko-KR" sz="1200" b="0" dirty="0"/>
              <a:t>] </a:t>
            </a:r>
            <a:r>
              <a:rPr lang="ko-KR" altLang="en-US" sz="1200" b="0" dirty="0"/>
              <a:t>버튼은 </a:t>
            </a:r>
            <a:r>
              <a:rPr lang="en-US" altLang="ko-KR" sz="1200" b="0" dirty="0"/>
              <a:t>b2</a:t>
            </a:r>
            <a:r>
              <a:rPr lang="ko-KR" altLang="en-US" sz="1200" b="0" dirty="0"/>
              <a:t>이고 </a:t>
            </a:r>
            <a:r>
              <a:rPr lang="ko-KR" altLang="en-US" sz="1200" b="0" dirty="0" err="1"/>
              <a:t>콤보박스에</a:t>
            </a:r>
            <a:r>
              <a:rPr lang="ko-KR" altLang="en-US" sz="1200" b="0" dirty="0"/>
              <a:t> 선택된 </a:t>
            </a:r>
            <a:r>
              <a:rPr lang="en-US" altLang="ko-KR" sz="1200" b="0" dirty="0" err="1"/>
              <a:t>prcode</a:t>
            </a:r>
            <a:r>
              <a:rPr lang="ko-KR" altLang="en-US" sz="1200" b="0" dirty="0"/>
              <a:t>에 해당하는 데이터를 가져와 양식에 </a:t>
            </a:r>
            <a:r>
              <a:rPr lang="ko-KR" altLang="en-US" sz="1200" b="0" dirty="0" smtClean="0"/>
              <a:t>출력한다</a:t>
            </a:r>
            <a:r>
              <a:rPr lang="en-US" altLang="ko-KR" sz="1200" b="0" dirty="0"/>
              <a:t>. </a:t>
            </a:r>
            <a:r>
              <a:rPr lang="ko-KR" altLang="en-US" sz="1200" b="0" dirty="0"/>
              <a:t>이때 ‘전체’를 선택하면 화면을 지우고 새로운 데이터를 로딩한다</a:t>
            </a:r>
            <a:endParaRPr kumimoji="0" lang="en-US" altLang="ko-KR" sz="1050" dirty="0">
              <a:solidFill>
                <a:srgbClr val="00A4E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717517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355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797" b="-1263"/>
          <a:stretch/>
        </p:blipFill>
        <p:spPr bwMode="auto">
          <a:xfrm>
            <a:off x="490538" y="1268760"/>
            <a:ext cx="8162925" cy="16395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6840760" cy="548680"/>
          </a:xfrm>
        </p:spPr>
        <p:txBody>
          <a:bodyPr/>
          <a:lstStyle/>
          <a:p>
            <a:r>
              <a:rPr lang="en-US" altLang="ko-KR" dirty="0" smtClean="0"/>
              <a:t>03. </a:t>
            </a:r>
            <a:r>
              <a:rPr lang="en-US" altLang="ko-KR" dirty="0"/>
              <a:t>JDBC</a:t>
            </a:r>
            <a:r>
              <a:rPr lang="ko-KR" altLang="en-US" dirty="0"/>
              <a:t>를 이용한 상품 관리 프로그램 작성</a:t>
            </a:r>
            <a:endParaRPr lang="ko-KR" altLang="en-US" dirty="0"/>
          </a:p>
        </p:txBody>
      </p:sp>
      <p:sp>
        <p:nvSpPr>
          <p:cNvPr id="6" name="내용 개체 틀 2"/>
          <p:cNvSpPr txBox="1">
            <a:spLocks/>
          </p:cNvSpPr>
          <p:nvPr/>
        </p:nvSpPr>
        <p:spPr bwMode="auto">
          <a:xfrm>
            <a:off x="539552" y="3140968"/>
            <a:ext cx="8208912" cy="504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ko-KR" altLang="en-US" sz="1200" b="0" dirty="0"/>
              <a:t>가격을 양식</a:t>
            </a:r>
            <a:r>
              <a:rPr lang="en-US" altLang="ko-KR" sz="1200" b="0" dirty="0"/>
              <a:t>, </a:t>
            </a:r>
            <a:r>
              <a:rPr lang="ko-KR" altLang="en-US" sz="1200" b="0" dirty="0"/>
              <a:t>즉 </a:t>
            </a:r>
            <a:r>
              <a:rPr lang="en-US" altLang="ko-KR" sz="1200" b="0" dirty="0" err="1"/>
              <a:t>JTextField</a:t>
            </a:r>
            <a:r>
              <a:rPr lang="ko-KR" altLang="en-US" sz="1200" b="0" dirty="0"/>
              <a:t>에 출력할 때는 </a:t>
            </a:r>
            <a:r>
              <a:rPr lang="ko-KR" altLang="en-US" sz="1200" b="0" dirty="0" err="1"/>
              <a:t>숫자값을</a:t>
            </a:r>
            <a:r>
              <a:rPr lang="ko-KR" altLang="en-US" sz="1200" b="0" dirty="0"/>
              <a:t> 문자열로 </a:t>
            </a:r>
            <a:r>
              <a:rPr lang="ko-KR" altLang="en-US" sz="1200" b="0" dirty="0" smtClean="0"/>
              <a:t>처리해야 </a:t>
            </a:r>
            <a:r>
              <a:rPr lang="ko-KR" altLang="en-US" sz="1200" b="0" dirty="0"/>
              <a:t>하므로 </a:t>
            </a:r>
            <a:r>
              <a:rPr lang="en-US" altLang="ko-KR" sz="1200" b="0" dirty="0" err="1"/>
              <a:t>String.valueOf</a:t>
            </a:r>
            <a:r>
              <a:rPr lang="en-US" altLang="ko-KR" sz="1200" b="0" dirty="0"/>
              <a:t>( )</a:t>
            </a:r>
            <a:r>
              <a:rPr lang="ko-KR" altLang="en-US" sz="1200" b="0" dirty="0"/>
              <a:t>를 사용한다</a:t>
            </a:r>
            <a:endParaRPr kumimoji="0" lang="en-US" altLang="ko-KR" sz="1050" dirty="0">
              <a:solidFill>
                <a:srgbClr val="00A4E6"/>
              </a:solidFill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538" y="3645024"/>
            <a:ext cx="8162925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3448707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37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085" y="1743100"/>
            <a:ext cx="7393830" cy="4995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6840760" cy="548680"/>
          </a:xfrm>
        </p:spPr>
        <p:txBody>
          <a:bodyPr/>
          <a:lstStyle/>
          <a:p>
            <a:r>
              <a:rPr lang="en-US" altLang="ko-KR" dirty="0" smtClean="0"/>
              <a:t>03. </a:t>
            </a:r>
            <a:r>
              <a:rPr lang="en-US" altLang="ko-KR" dirty="0"/>
              <a:t>JDBC</a:t>
            </a:r>
            <a:r>
              <a:rPr lang="ko-KR" altLang="en-US" dirty="0"/>
              <a:t>를 이용한 상품 관리 프로그램 작성</a:t>
            </a:r>
            <a:endParaRPr lang="ko-KR" altLang="en-US" dirty="0"/>
          </a:p>
        </p:txBody>
      </p:sp>
      <p:sp>
        <p:nvSpPr>
          <p:cNvPr id="5" name="내용 개체 틀 2"/>
          <p:cNvSpPr>
            <a:spLocks noGrp="1"/>
          </p:cNvSpPr>
          <p:nvPr>
            <p:ph idx="10"/>
          </p:nvPr>
        </p:nvSpPr>
        <p:spPr>
          <a:xfrm>
            <a:off x="539552" y="1112044"/>
            <a:ext cx="8208912" cy="504056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US" altLang="ko-KR" dirty="0"/>
              <a:t>[</a:t>
            </a:r>
            <a:r>
              <a:rPr lang="ko-KR" altLang="en-US" dirty="0"/>
              <a:t>삭제</a:t>
            </a:r>
            <a:r>
              <a:rPr lang="en-US" altLang="ko-KR" dirty="0"/>
              <a:t>] </a:t>
            </a:r>
            <a:r>
              <a:rPr lang="ko-KR" altLang="en-US" dirty="0"/>
              <a:t>버튼 클릭</a:t>
            </a:r>
            <a:endParaRPr lang="en-US" altLang="ko-KR" sz="1100" dirty="0"/>
          </a:p>
        </p:txBody>
      </p:sp>
    </p:spTree>
    <p:extLst>
      <p:ext uri="{BB962C8B-B14F-4D97-AF65-F5344CB8AC3E}">
        <p14:creationId xmlns:p14="http://schemas.microsoft.com/office/powerpoint/2010/main" val="239738510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450" y="2204864"/>
            <a:ext cx="6767513" cy="340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6840760" cy="548680"/>
          </a:xfrm>
        </p:spPr>
        <p:txBody>
          <a:bodyPr/>
          <a:lstStyle/>
          <a:p>
            <a:r>
              <a:rPr lang="en-US" altLang="ko-KR" dirty="0" smtClean="0"/>
              <a:t>03. </a:t>
            </a:r>
            <a:r>
              <a:rPr lang="en-US" altLang="ko-KR" dirty="0"/>
              <a:t>JDBC</a:t>
            </a:r>
            <a:r>
              <a:rPr lang="ko-KR" altLang="en-US" dirty="0"/>
              <a:t>를 이용한 상품 관리 프로그램 작성</a:t>
            </a:r>
            <a:endParaRPr lang="ko-KR" altLang="en-US" dirty="0"/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12044"/>
            <a:ext cx="8208912" cy="504056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ko-KR" altLang="en-US" dirty="0"/>
              <a:t>프로그램 실행 및 테스트</a:t>
            </a:r>
            <a:endParaRPr lang="en-US" altLang="ko-KR" sz="1100" dirty="0"/>
          </a:p>
        </p:txBody>
      </p:sp>
    </p:spTree>
    <p:extLst>
      <p:ext uri="{BB962C8B-B14F-4D97-AF65-F5344CB8AC3E}">
        <p14:creationId xmlns:p14="http://schemas.microsoft.com/office/powerpoint/2010/main" val="81808118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450" y="2204864"/>
            <a:ext cx="6907213" cy="3441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6840760" cy="548680"/>
          </a:xfrm>
        </p:spPr>
        <p:txBody>
          <a:bodyPr/>
          <a:lstStyle/>
          <a:p>
            <a:r>
              <a:rPr lang="en-US" altLang="ko-KR" dirty="0" smtClean="0"/>
              <a:t>03. </a:t>
            </a:r>
            <a:r>
              <a:rPr lang="en-US" altLang="ko-KR" dirty="0"/>
              <a:t>JDBC</a:t>
            </a:r>
            <a:r>
              <a:rPr lang="ko-KR" altLang="en-US" dirty="0"/>
              <a:t>를 이용한 상품 관리 프로그램 작성</a:t>
            </a:r>
            <a:endParaRPr lang="ko-KR" altLang="en-US" dirty="0"/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12044"/>
            <a:ext cx="8208912" cy="504056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ko-KR" altLang="en-US" dirty="0"/>
              <a:t>프로그램 실행 및 테스트</a:t>
            </a:r>
            <a:endParaRPr lang="en-US" altLang="ko-KR" sz="1100" dirty="0"/>
          </a:p>
        </p:txBody>
      </p:sp>
    </p:spTree>
    <p:extLst>
      <p:ext uri="{BB962C8B-B14F-4D97-AF65-F5344CB8AC3E}">
        <p14:creationId xmlns:p14="http://schemas.microsoft.com/office/powerpoint/2010/main" val="41276491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vert="horz" lIns="91440" tIns="45720" rIns="91440" bIns="45720" rtlCol="0" anchor="ctr">
        <a:normAutofit/>
      </a:bodyPr>
      <a:lstStyle>
        <a:defPPr>
          <a:defRPr sz="36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Hunting</Template>
  <TotalTime>7289</TotalTime>
  <Words>2554</Words>
  <Application>Microsoft Office PowerPoint</Application>
  <PresentationFormat>화면 슬라이드 쇼(4:3)</PresentationFormat>
  <Paragraphs>368</Paragraphs>
  <Slides>101</Slides>
  <Notes>2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101</vt:i4>
      </vt:variant>
    </vt:vector>
  </HeadingPairs>
  <TitlesOfParts>
    <vt:vector size="102" baseType="lpstr">
      <vt:lpstr>Office 테마</vt:lpstr>
      <vt:lpstr>Chapter 10. 데이터베이스 프로그래밍</vt:lpstr>
      <vt:lpstr>PowerPoint 프레젠테이션</vt:lpstr>
      <vt:lpstr>PowerPoint 프레젠테이션</vt:lpstr>
      <vt:lpstr>01. 데이터베이스와 MySQL</vt:lpstr>
      <vt:lpstr>01. 데이터베이스와 MySQL</vt:lpstr>
      <vt:lpstr>01. 데이터베이스와 MySQL</vt:lpstr>
      <vt:lpstr>01. 데이터베이스와 MySQL</vt:lpstr>
      <vt:lpstr>01. 데이터베이스와 MySQL</vt:lpstr>
      <vt:lpstr>01. 데이터베이스와 MySQL</vt:lpstr>
      <vt:lpstr>01. 데이터베이스와 MySQL</vt:lpstr>
      <vt:lpstr>01. 데이터베이스와 MySQL</vt:lpstr>
      <vt:lpstr>01. 데이터베이스와 MySQL</vt:lpstr>
      <vt:lpstr>01. 데이터베이스와 MySQL</vt:lpstr>
      <vt:lpstr>01. 데이터베이스와 MySQL</vt:lpstr>
      <vt:lpstr>01. 데이터베이스와 MySQL</vt:lpstr>
      <vt:lpstr>01. 데이터베이스와 MySQL</vt:lpstr>
      <vt:lpstr>01. 데이터베이스와 MySQL</vt:lpstr>
      <vt:lpstr>01. 데이터베이스와 MySQL</vt:lpstr>
      <vt:lpstr>01. 데이터베이스와 MySQL</vt:lpstr>
      <vt:lpstr>01. 데이터베이스와 MySQL</vt:lpstr>
      <vt:lpstr>01. 데이터베이스와 MySQL</vt:lpstr>
      <vt:lpstr>01. 데이터베이스와 MySQL</vt:lpstr>
      <vt:lpstr>01. 데이터베이스와 MySQL</vt:lpstr>
      <vt:lpstr>01. 데이터베이스와 MySQL</vt:lpstr>
      <vt:lpstr>01. 데이터베이스와 MySQL</vt:lpstr>
      <vt:lpstr>01. 데이터베이스와 MySQL</vt:lpstr>
      <vt:lpstr>01. 데이터베이스와 MySQL</vt:lpstr>
      <vt:lpstr>01. 데이터베이스와 MySQL</vt:lpstr>
      <vt:lpstr>01. 데이터베이스와 MySQL</vt:lpstr>
      <vt:lpstr>01. 데이터베이스와 MySQL</vt:lpstr>
      <vt:lpstr>01. 데이터베이스와 MySQL</vt:lpstr>
      <vt:lpstr>01. 데이터베이스와 MySQL</vt:lpstr>
      <vt:lpstr>01. 데이터베이스와 MySQL</vt:lpstr>
      <vt:lpstr>01. 데이터베이스와 MySQL</vt:lpstr>
      <vt:lpstr>01. 데이터베이스와 MySQL</vt:lpstr>
      <vt:lpstr>02. JDBC의 이해</vt:lpstr>
      <vt:lpstr>02. JDBC의 이해</vt:lpstr>
      <vt:lpstr>02. JDBC의 이해</vt:lpstr>
      <vt:lpstr>02. JDBC의 이해</vt:lpstr>
      <vt:lpstr>02. JDBC의 이해</vt:lpstr>
      <vt:lpstr>02. JDBC의 이해</vt:lpstr>
      <vt:lpstr>02. JDBC의 이해</vt:lpstr>
      <vt:lpstr>02. JDBC의 이해</vt:lpstr>
      <vt:lpstr>02. JDBC의 이해</vt:lpstr>
      <vt:lpstr>02. JDBC의 이해</vt:lpstr>
      <vt:lpstr>02. JDBC의 이해</vt:lpstr>
      <vt:lpstr>02. JDBC의 이해</vt:lpstr>
      <vt:lpstr>02. JDBC의 이해</vt:lpstr>
      <vt:lpstr>02. JDBC의 이해</vt:lpstr>
      <vt:lpstr>02. JDBC의 이해</vt:lpstr>
      <vt:lpstr>02. JDBC의 이해</vt:lpstr>
      <vt:lpstr>02. JDBC의 이해</vt:lpstr>
      <vt:lpstr>02. JDBC의 이해</vt:lpstr>
      <vt:lpstr>02. JDBC의 이해</vt:lpstr>
      <vt:lpstr>02. JDBC의 이해</vt:lpstr>
      <vt:lpstr>02. JDBC의 이해</vt:lpstr>
      <vt:lpstr>02. JDBC의 이해</vt:lpstr>
      <vt:lpstr>02. JDBC의 이해</vt:lpstr>
      <vt:lpstr>03. JDBC를 이용한 상품 관리 프로그램 작성</vt:lpstr>
      <vt:lpstr>03. JDBC를 이용한 상품 관리 프로그램 작성</vt:lpstr>
      <vt:lpstr>03. JDBC를 이용한 상품 관리 프로그램 작성</vt:lpstr>
      <vt:lpstr>03. JDBC를 이용한 상품 관리 프로그램 작성</vt:lpstr>
      <vt:lpstr>03. JDBC를 이용한 상품 관리 프로그램 작성</vt:lpstr>
      <vt:lpstr>03. JDBC를 이용한 상품 관리 프로그램 작성</vt:lpstr>
      <vt:lpstr>03. JDBC를 이용한 상품 관리 프로그램 작성</vt:lpstr>
      <vt:lpstr>03. JDBC를 이용한 상품 관리 프로그램 작성</vt:lpstr>
      <vt:lpstr>03. JDBC를 이용한 상품 관리 프로그램 작성</vt:lpstr>
      <vt:lpstr>03. JDBC를 이용한 상품 관리 프로그램 작성</vt:lpstr>
      <vt:lpstr>03. JDBC를 이용한 상품 관리 프로그램 작성</vt:lpstr>
      <vt:lpstr>03. JDBC를 이용한 상품 관리 프로그램 작성</vt:lpstr>
      <vt:lpstr>03. JDBC를 이용한 상품 관리 프로그램 작성</vt:lpstr>
      <vt:lpstr>03. JDBC를 이용한 상품 관리 프로그램 작성</vt:lpstr>
      <vt:lpstr>03. JDBC를 이용한 상품 관리 프로그램 작성</vt:lpstr>
      <vt:lpstr>03. JDBC를 이용한 상품 관리 프로그램 작성</vt:lpstr>
      <vt:lpstr>03. JDBC를 이용한 상품 관리 프로그램 작성</vt:lpstr>
      <vt:lpstr>03. JDBC를 이용한 상품 관리 프로그램 작성</vt:lpstr>
      <vt:lpstr>03. JDBC를 이용한 상품 관리 프로그램 작성</vt:lpstr>
      <vt:lpstr>03. JDBC를 이용한 상품 관리 프로그램 작성</vt:lpstr>
      <vt:lpstr>03. JDBC를 이용한 상품 관리 프로그램 작성</vt:lpstr>
      <vt:lpstr>03. JDBC를 이용한 상품 관리 프로그램 작성</vt:lpstr>
      <vt:lpstr>03. JDBC를 이용한 상품 관리 프로그램 작성</vt:lpstr>
      <vt:lpstr>03. JDBC를 이용한 상품 관리 프로그램 작성</vt:lpstr>
      <vt:lpstr>03. JDBC를 이용한 상품 관리 프로그램 작성</vt:lpstr>
      <vt:lpstr>03. JDBC를 이용한 상품 관리 프로그램 작성</vt:lpstr>
      <vt:lpstr>03. JDBC를 이용한 상품 관리 프로그램 작성</vt:lpstr>
      <vt:lpstr>03. JDBC를 이용한 상품 관리 프로그램 작성</vt:lpstr>
      <vt:lpstr>03. JDBC를 이용한 상품 관리 프로그램 작성</vt:lpstr>
      <vt:lpstr>03. JDBC를 이용한 상품 관리 프로그램 작성</vt:lpstr>
      <vt:lpstr>03. JDBC를 이용한 상품 관리 프로그램 작성</vt:lpstr>
      <vt:lpstr>03. JDBC를 이용한 상품 관리 프로그램 작성</vt:lpstr>
      <vt:lpstr>03. JDBC를 이용한 상품 관리 프로그램 작성</vt:lpstr>
      <vt:lpstr>03. JDBC를 이용한 상품 관리 프로그램 작성</vt:lpstr>
      <vt:lpstr>03. JDBC를 이용한 상품 관리 프로그램 작성</vt:lpstr>
      <vt:lpstr>03. JDBC를 이용한 상품 관리 프로그램 작성</vt:lpstr>
      <vt:lpstr>03. JDBC를 이용한 상품 관리 프로그램 작성</vt:lpstr>
      <vt:lpstr>03. JDBC를 이용한 상품 관리 프로그램 작성</vt:lpstr>
      <vt:lpstr>03. JDBC를 이용한 상품 관리 프로그램 작성</vt:lpstr>
      <vt:lpstr>03. JDBC를 이용한 상품 관리 프로그램 작성</vt:lpstr>
      <vt:lpstr>03. JDBC를 이용한 상품 관리 프로그램 작성</vt:lpstr>
      <vt:lpstr>03. JDBC를 이용한 상품 관리 프로그램 작성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우종정</dc:creator>
  <cp:lastModifiedBy>LEY</cp:lastModifiedBy>
  <cp:revision>684</cp:revision>
  <dcterms:created xsi:type="dcterms:W3CDTF">2012-07-11T10:23:22Z</dcterms:created>
  <dcterms:modified xsi:type="dcterms:W3CDTF">2015-12-11T07:37:23Z</dcterms:modified>
</cp:coreProperties>
</file>